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7" r:id="rId3"/>
  </p:sldMasterIdLst>
  <p:notesMasterIdLst>
    <p:notesMasterId r:id="rId33"/>
  </p:notesMasterIdLst>
  <p:sldIdLst>
    <p:sldId id="272" r:id="rId4"/>
    <p:sldId id="258" r:id="rId5"/>
    <p:sldId id="279" r:id="rId6"/>
    <p:sldId id="257" r:id="rId7"/>
    <p:sldId id="276" r:id="rId8"/>
    <p:sldId id="280" r:id="rId9"/>
    <p:sldId id="281" r:id="rId10"/>
    <p:sldId id="289" r:id="rId11"/>
    <p:sldId id="283" r:id="rId12"/>
    <p:sldId id="282" r:id="rId13"/>
    <p:sldId id="284" r:id="rId14"/>
    <p:sldId id="286" r:id="rId15"/>
    <p:sldId id="287" r:id="rId16"/>
    <p:sldId id="288" r:id="rId17"/>
    <p:sldId id="265" r:id="rId18"/>
    <p:sldId id="266" r:id="rId19"/>
    <p:sldId id="268" r:id="rId20"/>
    <p:sldId id="285" r:id="rId21"/>
    <p:sldId id="269" r:id="rId22"/>
    <p:sldId id="291" r:id="rId23"/>
    <p:sldId id="290" r:id="rId24"/>
    <p:sldId id="271" r:id="rId25"/>
    <p:sldId id="295" r:id="rId26"/>
    <p:sldId id="296" r:id="rId27"/>
    <p:sldId id="297" r:id="rId28"/>
    <p:sldId id="292" r:id="rId29"/>
    <p:sldId id="294" r:id="rId30"/>
    <p:sldId id="259" r:id="rId31"/>
    <p:sldId id="270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164694-98CC-40E4-8D2C-8A2A1828AE8F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AFD40992-9A98-4B12-8592-8D1CEE06A526}">
      <dgm:prSet/>
      <dgm:spPr/>
      <dgm:t>
        <a:bodyPr/>
        <a:lstStyle/>
        <a:p>
          <a:r>
            <a:rPr lang="en-GB" dirty="0"/>
            <a:t>What is measurement?</a:t>
          </a:r>
          <a:endParaRPr lang="en-US" dirty="0"/>
        </a:p>
      </dgm:t>
    </dgm:pt>
    <dgm:pt modelId="{ECDFA426-CD12-4D89-926B-9D69512F82A0}" type="parTrans" cxnId="{4806BE33-BA7F-4185-8F36-B0556642271B}">
      <dgm:prSet/>
      <dgm:spPr/>
      <dgm:t>
        <a:bodyPr/>
        <a:lstStyle/>
        <a:p>
          <a:endParaRPr lang="en-US"/>
        </a:p>
      </dgm:t>
    </dgm:pt>
    <dgm:pt modelId="{D36D458E-BF87-45E2-B04E-9D7026DB170D}" type="sibTrans" cxnId="{4806BE33-BA7F-4185-8F36-B0556642271B}">
      <dgm:prSet/>
      <dgm:spPr/>
      <dgm:t>
        <a:bodyPr/>
        <a:lstStyle/>
        <a:p>
          <a:endParaRPr lang="en-US"/>
        </a:p>
      </dgm:t>
    </dgm:pt>
    <dgm:pt modelId="{3D63E24E-05F5-45DF-8D68-3D9D66A07A69}">
      <dgm:prSet/>
      <dgm:spPr/>
      <dgm:t>
        <a:bodyPr/>
        <a:lstStyle/>
        <a:p>
          <a:r>
            <a:rPr lang="en-GB"/>
            <a:t>What does it mean to ‘measure’ something?</a:t>
          </a:r>
          <a:endParaRPr lang="en-US"/>
        </a:p>
      </dgm:t>
    </dgm:pt>
    <dgm:pt modelId="{5E343CA9-1274-445C-AB2A-DD5595E8D36F}" type="parTrans" cxnId="{A3B4290B-B56F-467F-91E1-17563E8C01DD}">
      <dgm:prSet/>
      <dgm:spPr/>
      <dgm:t>
        <a:bodyPr/>
        <a:lstStyle/>
        <a:p>
          <a:endParaRPr lang="en-US"/>
        </a:p>
      </dgm:t>
    </dgm:pt>
    <dgm:pt modelId="{24FCE5C3-FA7B-4030-B2B2-7A36968CF3EC}" type="sibTrans" cxnId="{A3B4290B-B56F-467F-91E1-17563E8C01DD}">
      <dgm:prSet/>
      <dgm:spPr/>
      <dgm:t>
        <a:bodyPr/>
        <a:lstStyle/>
        <a:p>
          <a:endParaRPr lang="en-US"/>
        </a:p>
      </dgm:t>
    </dgm:pt>
    <dgm:pt modelId="{500DCB85-43AA-44F2-B028-4F02E4B731A6}">
      <dgm:prSet/>
      <dgm:spPr/>
      <dgm:t>
        <a:bodyPr/>
        <a:lstStyle/>
        <a:p>
          <a:r>
            <a:rPr lang="en-GB"/>
            <a:t>What kind of things do we measure?</a:t>
          </a:r>
          <a:endParaRPr lang="en-US"/>
        </a:p>
      </dgm:t>
    </dgm:pt>
    <dgm:pt modelId="{78AA2E51-D555-4D61-946D-33B3E31319ED}" type="parTrans" cxnId="{6C11524E-75A3-4182-9332-B6574B38EE4D}">
      <dgm:prSet/>
      <dgm:spPr/>
      <dgm:t>
        <a:bodyPr/>
        <a:lstStyle/>
        <a:p>
          <a:endParaRPr lang="en-US"/>
        </a:p>
      </dgm:t>
    </dgm:pt>
    <dgm:pt modelId="{8EE784D8-E546-4D83-A215-46DA5F4A1331}" type="sibTrans" cxnId="{6C11524E-75A3-4182-9332-B6574B38EE4D}">
      <dgm:prSet/>
      <dgm:spPr/>
      <dgm:t>
        <a:bodyPr/>
        <a:lstStyle/>
        <a:p>
          <a:endParaRPr lang="en-US"/>
        </a:p>
      </dgm:t>
    </dgm:pt>
    <dgm:pt modelId="{43984DD5-18DC-4C60-B395-145451FDE159}">
      <dgm:prSet/>
      <dgm:spPr/>
      <dgm:t>
        <a:bodyPr/>
        <a:lstStyle/>
        <a:p>
          <a:r>
            <a:rPr lang="en-GB"/>
            <a:t>Why do we measure them?</a:t>
          </a:r>
          <a:endParaRPr lang="en-US"/>
        </a:p>
      </dgm:t>
    </dgm:pt>
    <dgm:pt modelId="{D4B63977-F6A0-474D-BC6D-CF9B2028E5BD}" type="parTrans" cxnId="{A94492D8-04EE-44C9-A54B-4E5D4F405089}">
      <dgm:prSet/>
      <dgm:spPr/>
      <dgm:t>
        <a:bodyPr/>
        <a:lstStyle/>
        <a:p>
          <a:endParaRPr lang="en-US"/>
        </a:p>
      </dgm:t>
    </dgm:pt>
    <dgm:pt modelId="{24EFC995-911E-4724-9538-DCE31200CCF2}" type="sibTrans" cxnId="{A94492D8-04EE-44C9-A54B-4E5D4F405089}">
      <dgm:prSet/>
      <dgm:spPr/>
      <dgm:t>
        <a:bodyPr/>
        <a:lstStyle/>
        <a:p>
          <a:endParaRPr lang="en-US"/>
        </a:p>
      </dgm:t>
    </dgm:pt>
    <dgm:pt modelId="{67917DDB-04E3-46EF-9B03-34AA793CA08C}" type="pres">
      <dgm:prSet presAssocID="{35164694-98CC-40E4-8D2C-8A2A1828AE8F}" presName="diagram" presStyleCnt="0">
        <dgm:presLayoutVars>
          <dgm:dir/>
          <dgm:resizeHandles val="exact"/>
        </dgm:presLayoutVars>
      </dgm:prSet>
      <dgm:spPr/>
    </dgm:pt>
    <dgm:pt modelId="{14B7AFBE-9BDF-411A-AF7B-DDC3F4B3E704}" type="pres">
      <dgm:prSet presAssocID="{AFD40992-9A98-4B12-8592-8D1CEE06A526}" presName="node" presStyleLbl="node1" presStyleIdx="0" presStyleCnt="4">
        <dgm:presLayoutVars>
          <dgm:bulletEnabled val="1"/>
        </dgm:presLayoutVars>
      </dgm:prSet>
      <dgm:spPr/>
    </dgm:pt>
    <dgm:pt modelId="{79661567-50C0-462D-BF9F-F0F3CF88F83B}" type="pres">
      <dgm:prSet presAssocID="{D36D458E-BF87-45E2-B04E-9D7026DB170D}" presName="sibTrans" presStyleCnt="0"/>
      <dgm:spPr/>
    </dgm:pt>
    <dgm:pt modelId="{8DEFF2E0-1C96-41A9-95CD-826048D2F7E9}" type="pres">
      <dgm:prSet presAssocID="{3D63E24E-05F5-45DF-8D68-3D9D66A07A69}" presName="node" presStyleLbl="node1" presStyleIdx="1" presStyleCnt="4">
        <dgm:presLayoutVars>
          <dgm:bulletEnabled val="1"/>
        </dgm:presLayoutVars>
      </dgm:prSet>
      <dgm:spPr/>
    </dgm:pt>
    <dgm:pt modelId="{00C7D8D9-C280-4CA2-9C36-D7C053B06715}" type="pres">
      <dgm:prSet presAssocID="{24FCE5C3-FA7B-4030-B2B2-7A36968CF3EC}" presName="sibTrans" presStyleCnt="0"/>
      <dgm:spPr/>
    </dgm:pt>
    <dgm:pt modelId="{3E5FC0B1-25F8-4ED7-B4B9-40EAB8D3A18C}" type="pres">
      <dgm:prSet presAssocID="{500DCB85-43AA-44F2-B028-4F02E4B731A6}" presName="node" presStyleLbl="node1" presStyleIdx="2" presStyleCnt="4">
        <dgm:presLayoutVars>
          <dgm:bulletEnabled val="1"/>
        </dgm:presLayoutVars>
      </dgm:prSet>
      <dgm:spPr/>
    </dgm:pt>
    <dgm:pt modelId="{A5F2BD18-F3DA-408E-8A27-15754759C02F}" type="pres">
      <dgm:prSet presAssocID="{8EE784D8-E546-4D83-A215-46DA5F4A1331}" presName="sibTrans" presStyleCnt="0"/>
      <dgm:spPr/>
    </dgm:pt>
    <dgm:pt modelId="{2620C39B-2689-4D4E-86F2-639800F5EAD0}" type="pres">
      <dgm:prSet presAssocID="{43984DD5-18DC-4C60-B395-145451FDE159}" presName="node" presStyleLbl="node1" presStyleIdx="3" presStyleCnt="4">
        <dgm:presLayoutVars>
          <dgm:bulletEnabled val="1"/>
        </dgm:presLayoutVars>
      </dgm:prSet>
      <dgm:spPr/>
    </dgm:pt>
  </dgm:ptLst>
  <dgm:cxnLst>
    <dgm:cxn modelId="{A3B4290B-B56F-467F-91E1-17563E8C01DD}" srcId="{35164694-98CC-40E4-8D2C-8A2A1828AE8F}" destId="{3D63E24E-05F5-45DF-8D68-3D9D66A07A69}" srcOrd="1" destOrd="0" parTransId="{5E343CA9-1274-445C-AB2A-DD5595E8D36F}" sibTransId="{24FCE5C3-FA7B-4030-B2B2-7A36968CF3EC}"/>
    <dgm:cxn modelId="{4806BE33-BA7F-4185-8F36-B0556642271B}" srcId="{35164694-98CC-40E4-8D2C-8A2A1828AE8F}" destId="{AFD40992-9A98-4B12-8592-8D1CEE06A526}" srcOrd="0" destOrd="0" parTransId="{ECDFA426-CD12-4D89-926B-9D69512F82A0}" sibTransId="{D36D458E-BF87-45E2-B04E-9D7026DB170D}"/>
    <dgm:cxn modelId="{8F377340-E2B9-45EA-98CE-E4AE76E53CF3}" type="presOf" srcId="{43984DD5-18DC-4C60-B395-145451FDE159}" destId="{2620C39B-2689-4D4E-86F2-639800F5EAD0}" srcOrd="0" destOrd="0" presId="urn:microsoft.com/office/officeart/2005/8/layout/default"/>
    <dgm:cxn modelId="{2C2A1A62-42B4-4A00-BD30-12A4408D295A}" type="presOf" srcId="{35164694-98CC-40E4-8D2C-8A2A1828AE8F}" destId="{67917DDB-04E3-46EF-9B03-34AA793CA08C}" srcOrd="0" destOrd="0" presId="urn:microsoft.com/office/officeart/2005/8/layout/default"/>
    <dgm:cxn modelId="{6C11524E-75A3-4182-9332-B6574B38EE4D}" srcId="{35164694-98CC-40E4-8D2C-8A2A1828AE8F}" destId="{500DCB85-43AA-44F2-B028-4F02E4B731A6}" srcOrd="2" destOrd="0" parTransId="{78AA2E51-D555-4D61-946D-33B3E31319ED}" sibTransId="{8EE784D8-E546-4D83-A215-46DA5F4A1331}"/>
    <dgm:cxn modelId="{A467DEA4-F798-4927-8B2E-AF081442366C}" type="presOf" srcId="{500DCB85-43AA-44F2-B028-4F02E4B731A6}" destId="{3E5FC0B1-25F8-4ED7-B4B9-40EAB8D3A18C}" srcOrd="0" destOrd="0" presId="urn:microsoft.com/office/officeart/2005/8/layout/default"/>
    <dgm:cxn modelId="{9B2424C0-8CEE-4304-A063-43D6F6A80797}" type="presOf" srcId="{AFD40992-9A98-4B12-8592-8D1CEE06A526}" destId="{14B7AFBE-9BDF-411A-AF7B-DDC3F4B3E704}" srcOrd="0" destOrd="0" presId="urn:microsoft.com/office/officeart/2005/8/layout/default"/>
    <dgm:cxn modelId="{A94492D8-04EE-44C9-A54B-4E5D4F405089}" srcId="{35164694-98CC-40E4-8D2C-8A2A1828AE8F}" destId="{43984DD5-18DC-4C60-B395-145451FDE159}" srcOrd="3" destOrd="0" parTransId="{D4B63977-F6A0-474D-BC6D-CF9B2028E5BD}" sibTransId="{24EFC995-911E-4724-9538-DCE31200CCF2}"/>
    <dgm:cxn modelId="{4896BBD8-9872-46A7-ABF2-18520221E8F7}" type="presOf" srcId="{3D63E24E-05F5-45DF-8D68-3D9D66A07A69}" destId="{8DEFF2E0-1C96-41A9-95CD-826048D2F7E9}" srcOrd="0" destOrd="0" presId="urn:microsoft.com/office/officeart/2005/8/layout/default"/>
    <dgm:cxn modelId="{FFC3AF68-5ABE-444E-A67B-AFD95B719904}" type="presParOf" srcId="{67917DDB-04E3-46EF-9B03-34AA793CA08C}" destId="{14B7AFBE-9BDF-411A-AF7B-DDC3F4B3E704}" srcOrd="0" destOrd="0" presId="urn:microsoft.com/office/officeart/2005/8/layout/default"/>
    <dgm:cxn modelId="{71ED64F7-70C0-402C-9279-B2922B9D05FF}" type="presParOf" srcId="{67917DDB-04E3-46EF-9B03-34AA793CA08C}" destId="{79661567-50C0-462D-BF9F-F0F3CF88F83B}" srcOrd="1" destOrd="0" presId="urn:microsoft.com/office/officeart/2005/8/layout/default"/>
    <dgm:cxn modelId="{E569C3B3-E746-41F7-AEDF-F79CE5DD92C1}" type="presParOf" srcId="{67917DDB-04E3-46EF-9B03-34AA793CA08C}" destId="{8DEFF2E0-1C96-41A9-95CD-826048D2F7E9}" srcOrd="2" destOrd="0" presId="urn:microsoft.com/office/officeart/2005/8/layout/default"/>
    <dgm:cxn modelId="{C54AAFE3-1E47-465E-B708-1E6969D425BA}" type="presParOf" srcId="{67917DDB-04E3-46EF-9B03-34AA793CA08C}" destId="{00C7D8D9-C280-4CA2-9C36-D7C053B06715}" srcOrd="3" destOrd="0" presId="urn:microsoft.com/office/officeart/2005/8/layout/default"/>
    <dgm:cxn modelId="{2420334A-F219-41B9-BA6F-C1E200A5A9A0}" type="presParOf" srcId="{67917DDB-04E3-46EF-9B03-34AA793CA08C}" destId="{3E5FC0B1-25F8-4ED7-B4B9-40EAB8D3A18C}" srcOrd="4" destOrd="0" presId="urn:microsoft.com/office/officeart/2005/8/layout/default"/>
    <dgm:cxn modelId="{1E880136-8C09-45E2-91E7-C4F0D870BE2B}" type="presParOf" srcId="{67917DDB-04E3-46EF-9B03-34AA793CA08C}" destId="{A5F2BD18-F3DA-408E-8A27-15754759C02F}" srcOrd="5" destOrd="0" presId="urn:microsoft.com/office/officeart/2005/8/layout/default"/>
    <dgm:cxn modelId="{AA8CC0AC-37CA-49BF-8BBF-49F761608A46}" type="presParOf" srcId="{67917DDB-04E3-46EF-9B03-34AA793CA08C}" destId="{2620C39B-2689-4D4E-86F2-639800F5EA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B7AFBE-9BDF-411A-AF7B-DDC3F4B3E704}">
      <dsp:nvSpPr>
        <dsp:cNvPr id="0" name=""/>
        <dsp:cNvSpPr/>
      </dsp:nvSpPr>
      <dsp:spPr>
        <a:xfrm>
          <a:off x="541" y="366480"/>
          <a:ext cx="2111426" cy="12668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What is measurement?</a:t>
          </a:r>
          <a:endParaRPr lang="en-US" sz="2100" kern="1200" dirty="0"/>
        </a:p>
      </dsp:txBody>
      <dsp:txXfrm>
        <a:off x="541" y="366480"/>
        <a:ext cx="2111426" cy="1266855"/>
      </dsp:txXfrm>
    </dsp:sp>
    <dsp:sp modelId="{8DEFF2E0-1C96-41A9-95CD-826048D2F7E9}">
      <dsp:nvSpPr>
        <dsp:cNvPr id="0" name=""/>
        <dsp:cNvSpPr/>
      </dsp:nvSpPr>
      <dsp:spPr>
        <a:xfrm>
          <a:off x="2323110" y="366480"/>
          <a:ext cx="2111426" cy="12668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What does it mean to ‘measure’ something?</a:t>
          </a:r>
          <a:endParaRPr lang="en-US" sz="2100" kern="1200"/>
        </a:p>
      </dsp:txBody>
      <dsp:txXfrm>
        <a:off x="2323110" y="366480"/>
        <a:ext cx="2111426" cy="1266855"/>
      </dsp:txXfrm>
    </dsp:sp>
    <dsp:sp modelId="{3E5FC0B1-25F8-4ED7-B4B9-40EAB8D3A18C}">
      <dsp:nvSpPr>
        <dsp:cNvPr id="0" name=""/>
        <dsp:cNvSpPr/>
      </dsp:nvSpPr>
      <dsp:spPr>
        <a:xfrm>
          <a:off x="541" y="1844479"/>
          <a:ext cx="2111426" cy="12668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What kind of things do we measure?</a:t>
          </a:r>
          <a:endParaRPr lang="en-US" sz="2100" kern="1200"/>
        </a:p>
      </dsp:txBody>
      <dsp:txXfrm>
        <a:off x="541" y="1844479"/>
        <a:ext cx="2111426" cy="1266855"/>
      </dsp:txXfrm>
    </dsp:sp>
    <dsp:sp modelId="{2620C39B-2689-4D4E-86F2-639800F5EAD0}">
      <dsp:nvSpPr>
        <dsp:cNvPr id="0" name=""/>
        <dsp:cNvSpPr/>
      </dsp:nvSpPr>
      <dsp:spPr>
        <a:xfrm>
          <a:off x="2323110" y="1844479"/>
          <a:ext cx="2111426" cy="12668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Why do we measure them?</a:t>
          </a:r>
          <a:endParaRPr lang="en-US" sz="2100" kern="1200"/>
        </a:p>
      </dsp:txBody>
      <dsp:txXfrm>
        <a:off x="2323110" y="1844479"/>
        <a:ext cx="2111426" cy="1266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ABBA1-7134-4D35-B2B3-6979F02B2962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60A8D-1B83-4463-BC5E-0C4A091B0D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42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B2EECFA6-6ED8-44A3-B2BF-853DACB6CA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544B50A6-FBC7-4D68-ACD7-329FA8B247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5787567E-C2E3-451E-A78F-2FC3267FE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37D934-045E-40E7-95B2-0C2ACCDD1B6C}" type="slidenum">
              <a:rPr lang="en-GB" altLang="en-US"/>
              <a:pPr eaLnBrk="1" hangingPunct="1"/>
              <a:t>17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847088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96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  <p:sldLayoutId id="214748367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veysystem.com/sscalc.ht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1571502"/>
            <a:ext cx="7920773" cy="997196"/>
          </a:xfrm>
        </p:spPr>
        <p:txBody>
          <a:bodyPr/>
          <a:lstStyle/>
          <a:p>
            <a:r>
              <a:rPr lang="en-GB" dirty="0"/>
              <a:t>INTRODUCTION TO QUANTITATIVE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860" y="2926811"/>
            <a:ext cx="7920774" cy="1004378"/>
          </a:xfrm>
        </p:spPr>
        <p:txBody>
          <a:bodyPr/>
          <a:lstStyle/>
          <a:p>
            <a:r>
              <a:rPr lang="en-GB" dirty="0"/>
              <a:t>DR. NATHANIEL OWEN</a:t>
            </a:r>
          </a:p>
          <a:p>
            <a:r>
              <a:rPr lang="en-GB" dirty="0"/>
              <a:t>LANGUAGES AND APPLIED LINGUISTICS</a:t>
            </a:r>
          </a:p>
          <a:p>
            <a:r>
              <a:rPr lang="en-GB" dirty="0"/>
              <a:t>24</a:t>
            </a:r>
            <a:r>
              <a:rPr lang="en-GB" baseline="30000" dirty="0"/>
              <a:t>TH</a:t>
            </a:r>
            <a:r>
              <a:rPr lang="en-GB" dirty="0"/>
              <a:t> JANUARY 2019</a:t>
            </a:r>
          </a:p>
        </p:txBody>
      </p:sp>
    </p:spTree>
    <p:extLst>
      <p:ext uri="{BB962C8B-B14F-4D97-AF65-F5344CB8AC3E}">
        <p14:creationId xmlns:p14="http://schemas.microsoft.com/office/powerpoint/2010/main" val="265615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artoon_confounds.jpg">
            <a:extLst>
              <a:ext uri="{FF2B5EF4-FFF2-40B4-BE49-F238E27FC236}">
                <a16:creationId xmlns:a16="http://schemas.microsoft.com/office/drawing/2014/main" id="{B01D4974-4467-4226-A584-A26300FC7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89933"/>
            <a:ext cx="3720332" cy="315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86FA8F-7EE6-4512-AD10-BA9212E4F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686" y="1003441"/>
            <a:ext cx="5624935" cy="78692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600" dirty="0"/>
              <a:t>Types of Variables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34E4DD1-8BB9-4391-9831-A1353156C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686" y="2369049"/>
            <a:ext cx="3333686" cy="2989543"/>
          </a:xfrm>
        </p:spPr>
        <p:txBody>
          <a:bodyPr rtlCol="0">
            <a:normAutofit/>
          </a:bodyPr>
          <a:lstStyle/>
          <a:p>
            <a:pPr>
              <a:lnSpc>
                <a:spcPct val="110000"/>
              </a:lnSpc>
              <a:defRPr/>
            </a:pPr>
            <a:r>
              <a:rPr lang="en-GB" sz="2000" dirty="0"/>
              <a:t>The dependent variable</a:t>
            </a:r>
          </a:p>
          <a:p>
            <a:pPr>
              <a:lnSpc>
                <a:spcPct val="110000"/>
              </a:lnSpc>
              <a:defRPr/>
            </a:pPr>
            <a:r>
              <a:rPr lang="en-GB" sz="2000" dirty="0"/>
              <a:t>Independent variables</a:t>
            </a:r>
          </a:p>
          <a:p>
            <a:pPr>
              <a:lnSpc>
                <a:spcPct val="110000"/>
              </a:lnSpc>
              <a:defRPr/>
            </a:pPr>
            <a:r>
              <a:rPr lang="en-GB" sz="2000" dirty="0"/>
              <a:t>Moderator Variables</a:t>
            </a:r>
          </a:p>
          <a:p>
            <a:pPr>
              <a:lnSpc>
                <a:spcPct val="110000"/>
              </a:lnSpc>
              <a:defRPr/>
            </a:pPr>
            <a:r>
              <a:rPr lang="en-GB" sz="2000" dirty="0"/>
              <a:t>Control Variables</a:t>
            </a:r>
          </a:p>
          <a:p>
            <a:pPr>
              <a:lnSpc>
                <a:spcPct val="110000"/>
              </a:lnSpc>
              <a:defRPr/>
            </a:pPr>
            <a:r>
              <a:rPr lang="en-GB" sz="2000" dirty="0"/>
              <a:t>Intervening Variables</a:t>
            </a:r>
          </a:p>
          <a:p>
            <a:pPr>
              <a:lnSpc>
                <a:spcPct val="110000"/>
              </a:lnSpc>
              <a:buNone/>
              <a:defRPr/>
            </a:pPr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241494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2CD05-9839-4F29-B9BA-4E70EFB1D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29B8A-701C-4E18-88B9-EF3989BE9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685" y="1985212"/>
            <a:ext cx="7202456" cy="4391526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GB" sz="2000" dirty="0"/>
              <a:t>Dependent variables</a:t>
            </a:r>
          </a:p>
          <a:p>
            <a:pPr marL="251460" lvl="1" indent="0">
              <a:spcBef>
                <a:spcPts val="0"/>
              </a:spcBef>
              <a:buNone/>
              <a:defRPr/>
            </a:pPr>
            <a:endParaRPr lang="en-GB" sz="1400" dirty="0"/>
          </a:p>
          <a:p>
            <a:pPr marL="251460" lvl="1" indent="0">
              <a:spcBef>
                <a:spcPts val="0"/>
              </a:spcBef>
              <a:buNone/>
              <a:defRPr/>
            </a:pPr>
            <a:r>
              <a:rPr lang="en-GB" sz="1200" dirty="0"/>
              <a:t>What you are </a:t>
            </a:r>
            <a:r>
              <a:rPr lang="en-GB" sz="1200" i="1" dirty="0"/>
              <a:t>measuring </a:t>
            </a:r>
            <a:r>
              <a:rPr lang="en-GB" sz="1200" dirty="0"/>
              <a:t>as a result of manipulating the independent variable</a:t>
            </a:r>
            <a:r>
              <a:rPr lang="en-GB" sz="1200" i="1" dirty="0"/>
              <a:t>. </a:t>
            </a:r>
          </a:p>
          <a:p>
            <a:pPr marL="251460" lvl="1" indent="0">
              <a:spcBef>
                <a:spcPts val="0"/>
              </a:spcBef>
              <a:buNone/>
              <a:defRPr/>
            </a:pPr>
            <a:endParaRPr lang="en-GB" sz="14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GB" sz="2000" dirty="0"/>
              <a:t>Independent variables</a:t>
            </a:r>
          </a:p>
          <a:p>
            <a:pPr marL="251460" lvl="1" indent="0">
              <a:spcBef>
                <a:spcPts val="0"/>
              </a:spcBef>
              <a:buNone/>
              <a:defRPr/>
            </a:pPr>
            <a:endParaRPr lang="en-GB" sz="1200" dirty="0"/>
          </a:p>
          <a:p>
            <a:pPr marL="251460" lvl="1" indent="0">
              <a:spcBef>
                <a:spcPts val="0"/>
              </a:spcBef>
              <a:buNone/>
              <a:defRPr/>
            </a:pPr>
            <a:r>
              <a:rPr lang="en-GB" sz="1200" dirty="0"/>
              <a:t>What you are </a:t>
            </a:r>
            <a:r>
              <a:rPr lang="en-GB" sz="1200" i="1" dirty="0"/>
              <a:t>changing </a:t>
            </a:r>
            <a:r>
              <a:rPr lang="en-GB" sz="1200" dirty="0"/>
              <a:t>or</a:t>
            </a:r>
            <a:r>
              <a:rPr lang="en-GB" sz="1200" i="1" dirty="0"/>
              <a:t> manipulating</a:t>
            </a:r>
            <a:r>
              <a:rPr lang="en-GB" sz="1200" dirty="0"/>
              <a:t> or selecting as the basis for analysis.</a:t>
            </a:r>
          </a:p>
          <a:p>
            <a:pPr marL="251460" lvl="1" indent="0">
              <a:spcBef>
                <a:spcPts val="0"/>
              </a:spcBef>
              <a:buNone/>
              <a:defRPr/>
            </a:pPr>
            <a:endParaRPr lang="en-GB" sz="14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GB" sz="2000" dirty="0"/>
              <a:t>Moderator Variables</a:t>
            </a:r>
          </a:p>
          <a:p>
            <a:pPr marL="251460" lvl="1" indent="0">
              <a:spcBef>
                <a:spcPts val="0"/>
              </a:spcBef>
              <a:buNone/>
              <a:defRPr/>
            </a:pPr>
            <a:endParaRPr lang="en-GB" sz="1400" dirty="0"/>
          </a:p>
          <a:p>
            <a:pPr marL="251460" lvl="1" indent="0">
              <a:spcBef>
                <a:spcPts val="0"/>
              </a:spcBef>
              <a:buNone/>
              <a:defRPr/>
            </a:pPr>
            <a:r>
              <a:rPr lang="en-GB" sz="1200" dirty="0"/>
              <a:t>Variables which affect the strength of relationship between the independent variable and the dependent variable.</a:t>
            </a:r>
          </a:p>
          <a:p>
            <a:pPr marL="251460" lvl="1" indent="0">
              <a:spcBef>
                <a:spcPts val="0"/>
              </a:spcBef>
              <a:buNone/>
              <a:defRPr/>
            </a:pPr>
            <a:endParaRPr lang="en-GB" sz="14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GB" sz="2000" dirty="0"/>
              <a:t>Control Variables</a:t>
            </a:r>
          </a:p>
          <a:p>
            <a:pPr marL="251460" lvl="1" indent="0">
              <a:spcBef>
                <a:spcPts val="0"/>
              </a:spcBef>
              <a:buNone/>
              <a:defRPr/>
            </a:pPr>
            <a:endParaRPr lang="en-GB" sz="1400" dirty="0"/>
          </a:p>
          <a:p>
            <a:pPr marL="251460" lvl="1" indent="0">
              <a:spcBef>
                <a:spcPts val="0"/>
              </a:spcBef>
              <a:buNone/>
              <a:defRPr/>
            </a:pPr>
            <a:r>
              <a:rPr lang="en-GB" sz="1200" dirty="0"/>
              <a:t>Variables which must remain constant throughout the study. </a:t>
            </a:r>
          </a:p>
          <a:p>
            <a:pPr marL="251460" lvl="1" indent="0">
              <a:spcBef>
                <a:spcPts val="0"/>
              </a:spcBef>
              <a:buNone/>
              <a:defRPr/>
            </a:pPr>
            <a:endParaRPr lang="en-GB" sz="14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GB" sz="2000" dirty="0"/>
              <a:t>Intervening Variables</a:t>
            </a:r>
          </a:p>
          <a:p>
            <a:pPr marL="251460" lvl="1" indent="0">
              <a:spcBef>
                <a:spcPts val="0"/>
              </a:spcBef>
              <a:buNone/>
              <a:defRPr/>
            </a:pPr>
            <a:endParaRPr lang="en-GB" sz="1400" dirty="0"/>
          </a:p>
          <a:p>
            <a:pPr marL="251460" lvl="1" indent="0">
              <a:spcBef>
                <a:spcPts val="0"/>
              </a:spcBef>
              <a:buNone/>
              <a:defRPr/>
            </a:pPr>
            <a:r>
              <a:rPr lang="en-GB" sz="1200" dirty="0"/>
              <a:t>Variables that explain the relationship between the </a:t>
            </a:r>
            <a:r>
              <a:rPr lang="en-GB" sz="1200" i="1" dirty="0"/>
              <a:t>observed</a:t>
            </a:r>
            <a:r>
              <a:rPr lang="en-GB" sz="1200" dirty="0"/>
              <a:t> relationship between the dependent and independent variable.  Also called </a:t>
            </a:r>
            <a:r>
              <a:rPr lang="en-GB" sz="1200" i="1" dirty="0"/>
              <a:t>mediating variables</a:t>
            </a:r>
            <a:r>
              <a:rPr lang="en-GB" sz="1200" dirty="0"/>
              <a:t>. </a:t>
            </a:r>
            <a:endParaRPr lang="en-GB" sz="1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EBC7D9E-66F2-46F1-A11B-3700DB6C8A5E}"/>
              </a:ext>
            </a:extLst>
          </p:cNvPr>
          <p:cNvSpPr txBox="1">
            <a:spLocks/>
          </p:cNvSpPr>
          <p:nvPr/>
        </p:nvSpPr>
        <p:spPr>
          <a:xfrm>
            <a:off x="1088685" y="792488"/>
            <a:ext cx="5550799" cy="891933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/>
              <a:t>Types of Variables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06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artoon_confounds.jpg">
            <a:extLst>
              <a:ext uri="{FF2B5EF4-FFF2-40B4-BE49-F238E27FC236}">
                <a16:creationId xmlns:a16="http://schemas.microsoft.com/office/drawing/2014/main" id="{B01D4974-4467-4226-A584-A26300FC7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59164"/>
            <a:ext cx="3720332" cy="315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86FA8F-7EE6-4512-AD10-BA9212E4F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686" y="1030176"/>
            <a:ext cx="5336177" cy="78692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Types of Variables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34E4DD1-8BB9-4391-9831-A1353156C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686" y="2310063"/>
            <a:ext cx="3333686" cy="3814011"/>
          </a:xfrm>
        </p:spPr>
        <p:txBody>
          <a:bodyPr rtlCol="0"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1600" dirty="0"/>
              <a:t>The dependent variable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1600" dirty="0"/>
              <a:t>Independent variables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1600" dirty="0"/>
              <a:t>Moderator Variables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1600" dirty="0"/>
              <a:t>Control Variables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1600" dirty="0"/>
              <a:t>Intervening Variables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GB" sz="1600" b="1" dirty="0"/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GB" sz="1600" b="1" dirty="0">
                <a:solidFill>
                  <a:schemeClr val="accent1"/>
                </a:solidFill>
              </a:rPr>
              <a:t>TASK: Identify relevant variables for the following research question: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GB" sz="1600" b="1" dirty="0">
              <a:solidFill>
                <a:schemeClr val="accent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GB" sz="1600" b="1" i="1" dirty="0">
                <a:solidFill>
                  <a:schemeClr val="accent1"/>
                </a:solidFill>
              </a:rPr>
              <a:t>“Does revision time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GB" sz="1600" b="1" i="1" dirty="0">
                <a:solidFill>
                  <a:schemeClr val="accent1"/>
                </a:solidFill>
              </a:rPr>
              <a:t>affect English language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GB" sz="1600" b="1" i="1" dirty="0">
                <a:solidFill>
                  <a:schemeClr val="accent1"/>
                </a:solidFill>
              </a:rPr>
              <a:t>test scores?”</a:t>
            </a:r>
          </a:p>
        </p:txBody>
      </p:sp>
    </p:spTree>
    <p:extLst>
      <p:ext uri="{BB962C8B-B14F-4D97-AF65-F5344CB8AC3E}">
        <p14:creationId xmlns:p14="http://schemas.microsoft.com/office/powerpoint/2010/main" val="80850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2CD05-9839-4F29-B9BA-4E70EFB1D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29B8A-701C-4E18-88B9-EF3989BE9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685" y="1841724"/>
            <a:ext cx="7202456" cy="4655329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GB" sz="1600" dirty="0"/>
              <a:t>Dependent variables</a:t>
            </a:r>
          </a:p>
          <a:p>
            <a:pPr marL="480060" lvl="1">
              <a:spcBef>
                <a:spcPts val="0"/>
              </a:spcBef>
              <a:defRPr/>
            </a:pPr>
            <a:r>
              <a:rPr lang="en-GB" sz="1600" dirty="0"/>
              <a:t>What you are </a:t>
            </a:r>
            <a:r>
              <a:rPr lang="en-GB" sz="1600" i="1" dirty="0"/>
              <a:t>measuring </a:t>
            </a:r>
            <a:r>
              <a:rPr lang="en-GB" sz="1600" dirty="0"/>
              <a:t>as a result of manipulating the independent variable</a:t>
            </a:r>
            <a:r>
              <a:rPr lang="en-GB" sz="1600" i="1" dirty="0"/>
              <a:t>. </a:t>
            </a:r>
            <a:r>
              <a:rPr lang="en-GB" sz="1600" b="1" i="1" dirty="0">
                <a:solidFill>
                  <a:schemeClr val="accent1">
                    <a:lumMod val="75000"/>
                  </a:schemeClr>
                </a:solidFill>
              </a:rPr>
              <a:t>E.g. test scores.</a:t>
            </a:r>
          </a:p>
          <a:p>
            <a:pPr>
              <a:spcBef>
                <a:spcPts val="0"/>
              </a:spcBef>
              <a:defRPr/>
            </a:pPr>
            <a:r>
              <a:rPr lang="en-GB" sz="1600" dirty="0"/>
              <a:t>Independent variables</a:t>
            </a:r>
          </a:p>
          <a:p>
            <a:pPr marL="480060" lvl="1">
              <a:spcBef>
                <a:spcPts val="0"/>
              </a:spcBef>
              <a:defRPr/>
            </a:pPr>
            <a:r>
              <a:rPr lang="en-GB" sz="1600" dirty="0"/>
              <a:t>What you are </a:t>
            </a:r>
            <a:r>
              <a:rPr lang="en-GB" sz="1600" i="1" dirty="0"/>
              <a:t>changing </a:t>
            </a:r>
            <a:r>
              <a:rPr lang="en-GB" sz="1600" dirty="0"/>
              <a:t>or</a:t>
            </a:r>
            <a:r>
              <a:rPr lang="en-GB" sz="1600" i="1" dirty="0"/>
              <a:t> manipulating</a:t>
            </a:r>
            <a:r>
              <a:rPr lang="en-GB" sz="1600" dirty="0"/>
              <a:t> or selecting as the basis for analysis. </a:t>
            </a:r>
            <a:r>
              <a:rPr lang="en-GB" sz="1600" b="1" i="1" dirty="0">
                <a:solidFill>
                  <a:schemeClr val="accent1">
                    <a:lumMod val="75000"/>
                  </a:schemeClr>
                </a:solidFill>
              </a:rPr>
              <a:t>E.g. revision time.</a:t>
            </a:r>
          </a:p>
          <a:p>
            <a:pPr>
              <a:spcBef>
                <a:spcPts val="0"/>
              </a:spcBef>
              <a:defRPr/>
            </a:pPr>
            <a:r>
              <a:rPr lang="en-GB" sz="1600" dirty="0"/>
              <a:t>Moderator Variables</a:t>
            </a:r>
          </a:p>
          <a:p>
            <a:pPr marL="480060" lvl="1">
              <a:spcBef>
                <a:spcPts val="0"/>
              </a:spcBef>
              <a:defRPr/>
            </a:pPr>
            <a:r>
              <a:rPr lang="en-GB" sz="1600" dirty="0"/>
              <a:t>Variables which affect the strength of relationship between the independent variable and the dependent variable. </a:t>
            </a:r>
            <a:r>
              <a:rPr lang="en-GB" sz="1600" b="1" i="1" dirty="0">
                <a:solidFill>
                  <a:schemeClr val="accent1">
                    <a:lumMod val="75000"/>
                  </a:schemeClr>
                </a:solidFill>
              </a:rPr>
              <a:t>E.g. gender, age, ethnicity, class.</a:t>
            </a:r>
          </a:p>
          <a:p>
            <a:pPr>
              <a:spcBef>
                <a:spcPts val="0"/>
              </a:spcBef>
              <a:defRPr/>
            </a:pPr>
            <a:r>
              <a:rPr lang="en-GB" sz="1600" dirty="0"/>
              <a:t>Control Variables</a:t>
            </a:r>
          </a:p>
          <a:p>
            <a:pPr marL="480060" lvl="1">
              <a:spcBef>
                <a:spcPts val="0"/>
              </a:spcBef>
              <a:defRPr/>
            </a:pPr>
            <a:r>
              <a:rPr lang="en-GB" sz="1600" dirty="0"/>
              <a:t>Variables which must remain constant throughout the study. </a:t>
            </a:r>
            <a:r>
              <a:rPr lang="en-GB" sz="1600" b="1" i="1" dirty="0">
                <a:solidFill>
                  <a:schemeClr val="accent1">
                    <a:lumMod val="75000"/>
                  </a:schemeClr>
                </a:solidFill>
              </a:rPr>
              <a:t>E.g. length and content of the test.</a:t>
            </a:r>
          </a:p>
          <a:p>
            <a:pPr>
              <a:spcBef>
                <a:spcPts val="0"/>
              </a:spcBef>
              <a:defRPr/>
            </a:pPr>
            <a:r>
              <a:rPr lang="en-GB" sz="1600" dirty="0"/>
              <a:t>Intervening Variables</a:t>
            </a:r>
          </a:p>
          <a:p>
            <a:pPr marL="480060" lvl="1">
              <a:spcBef>
                <a:spcPts val="0"/>
              </a:spcBef>
              <a:defRPr/>
            </a:pPr>
            <a:r>
              <a:rPr lang="en-GB" sz="1600" dirty="0"/>
              <a:t>Variables that explain the relationship between the </a:t>
            </a:r>
            <a:r>
              <a:rPr lang="en-GB" sz="1600" i="1" dirty="0"/>
              <a:t>observed</a:t>
            </a:r>
            <a:r>
              <a:rPr lang="en-GB" sz="1600" dirty="0"/>
              <a:t> relationship between the dependent and independent variable.  Also called </a:t>
            </a:r>
            <a:r>
              <a:rPr lang="en-GB" sz="1600" i="1" dirty="0"/>
              <a:t>mediating variables</a:t>
            </a:r>
            <a:r>
              <a:rPr lang="en-GB" sz="1600" dirty="0"/>
              <a:t>. </a:t>
            </a:r>
            <a:r>
              <a:rPr lang="en-GB" sz="1600" b="1" i="1" dirty="0">
                <a:solidFill>
                  <a:schemeClr val="accent1">
                    <a:lumMod val="75000"/>
                  </a:schemeClr>
                </a:solidFill>
              </a:rPr>
              <a:t>E.g. revision materials (books, computers etc.); revision strategies.</a:t>
            </a:r>
            <a:endParaRPr lang="en-GB" sz="1600" b="1" i="1" dirty="0"/>
          </a:p>
          <a:p>
            <a:pPr>
              <a:defRPr/>
            </a:pPr>
            <a:r>
              <a:rPr lang="en-GB" sz="2400" b="1" dirty="0"/>
              <a:t>TASK: How would you quantify these variables?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3594890-6464-458B-9C36-473FC3DAD693}"/>
              </a:ext>
            </a:extLst>
          </p:cNvPr>
          <p:cNvSpPr txBox="1">
            <a:spLocks/>
          </p:cNvSpPr>
          <p:nvPr/>
        </p:nvSpPr>
        <p:spPr>
          <a:xfrm>
            <a:off x="1247043" y="1106905"/>
            <a:ext cx="5827525" cy="73481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/>
              <a:t>Types of Variables</a:t>
            </a:r>
          </a:p>
        </p:txBody>
      </p:sp>
    </p:spTree>
    <p:extLst>
      <p:ext uri="{BB962C8B-B14F-4D97-AF65-F5344CB8AC3E}">
        <p14:creationId xmlns:p14="http://schemas.microsoft.com/office/powerpoint/2010/main" val="76438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016AB-AFB4-4B04-9FB9-2CD15AF95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686" y="1017011"/>
            <a:ext cx="4650377" cy="78692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Types of Scales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1E843C93-B67D-4934-9CFD-5A3BC70CC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686" y="1957630"/>
            <a:ext cx="3129159" cy="258796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/>
              <a:t>Nominal</a:t>
            </a:r>
          </a:p>
          <a:p>
            <a:pPr eaLnBrk="1" hangingPunct="1"/>
            <a:r>
              <a:rPr lang="en-GB" altLang="en-US" dirty="0"/>
              <a:t>Ordinal</a:t>
            </a:r>
          </a:p>
          <a:p>
            <a:pPr eaLnBrk="1" hangingPunct="1"/>
            <a:r>
              <a:rPr lang="en-GB" altLang="en-US" dirty="0"/>
              <a:t>Interval</a:t>
            </a:r>
          </a:p>
          <a:p>
            <a:pPr eaLnBrk="1" hangingPunct="1"/>
            <a:r>
              <a:rPr lang="en-GB" altLang="en-US" dirty="0"/>
              <a:t>Ratio</a:t>
            </a:r>
          </a:p>
        </p:txBody>
      </p:sp>
      <p:pic>
        <p:nvPicPr>
          <p:cNvPr id="10" name="Content Placeholder 5" descr="variables2.JPG">
            <a:extLst>
              <a:ext uri="{FF2B5EF4-FFF2-40B4-BE49-F238E27FC236}">
                <a16:creationId xmlns:a16="http://schemas.microsoft.com/office/drawing/2014/main" id="{C84E10DE-0695-443A-B041-90C47AA18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163" y="4186328"/>
            <a:ext cx="8690624" cy="199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96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F691-4058-4B8B-8A0D-3504BC93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72" y="1130515"/>
            <a:ext cx="7202456" cy="502204"/>
          </a:xfrm>
        </p:spPr>
        <p:txBody>
          <a:bodyPr/>
          <a:lstStyle/>
          <a:p>
            <a:pPr>
              <a:defRPr/>
            </a:pPr>
            <a:r>
              <a:rPr lang="en-GB" dirty="0"/>
              <a:t>Types of Scales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F09CB-C869-4A40-84E5-E4298CFA3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737" y="2003772"/>
            <a:ext cx="7240669" cy="4854228"/>
          </a:xfrm>
        </p:spPr>
        <p:txBody>
          <a:bodyPr rtlCol="0">
            <a:normAutofit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GB" dirty="0"/>
              <a:t>Categorical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GB" dirty="0"/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GB" dirty="0"/>
              <a:t>Nominal</a:t>
            </a:r>
          </a:p>
          <a:p>
            <a:pPr marL="880110" lvl="2" indent="-285750">
              <a:spcBef>
                <a:spcPts val="0"/>
              </a:spcBef>
              <a:defRPr/>
            </a:pPr>
            <a:r>
              <a:rPr lang="en-GB" sz="1600" dirty="0"/>
              <a:t>Categorical data (unordered). </a:t>
            </a:r>
            <a:r>
              <a:rPr lang="en-GB" sz="1600" i="1" dirty="0">
                <a:solidFill>
                  <a:schemeClr val="accent1">
                    <a:lumMod val="75000"/>
                  </a:schemeClr>
                </a:solidFill>
              </a:rPr>
              <a:t>E.g. nationality; gender. </a:t>
            </a:r>
            <a:r>
              <a:rPr lang="en-GB" sz="1600" dirty="0"/>
              <a:t>Can be any number of categories per variable </a:t>
            </a:r>
            <a:r>
              <a:rPr lang="en-GB" sz="1600" i="1" dirty="0">
                <a:solidFill>
                  <a:schemeClr val="accent1">
                    <a:lumMod val="75000"/>
                  </a:schemeClr>
                </a:solidFill>
              </a:rPr>
              <a:t>(e.g. only two genders per class (male/female) but there may be 4, 5, 6 etc. nationalities).</a:t>
            </a:r>
          </a:p>
          <a:p>
            <a:pPr marL="880110" lvl="2" indent="-285750">
              <a:spcBef>
                <a:spcPts val="0"/>
              </a:spcBef>
              <a:defRPr/>
            </a:pPr>
            <a:r>
              <a:rPr lang="en-GB" sz="1600" i="1" dirty="0"/>
              <a:t>N.B. Nominal data with only </a:t>
            </a:r>
            <a:r>
              <a:rPr lang="en-GB" sz="1600" i="1" u="sng" dirty="0"/>
              <a:t>two</a:t>
            </a:r>
            <a:r>
              <a:rPr lang="en-GB" sz="1600" i="1" dirty="0"/>
              <a:t> categories e.g. gender is often termed ‘dichotomous data’. Responses to individual test or questionnaire items are often dichotomous (e.g. correct/incorrect; yes/no).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GB" dirty="0"/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GB" dirty="0"/>
              <a:t>Ordinal</a:t>
            </a:r>
          </a:p>
          <a:p>
            <a:pPr marL="880110" lvl="2" indent="-285750">
              <a:spcBef>
                <a:spcPts val="0"/>
              </a:spcBef>
              <a:defRPr/>
            </a:pPr>
            <a:r>
              <a:rPr lang="en-GB" sz="1600" dirty="0"/>
              <a:t>Two or more categories (like nominal data) but these may be </a:t>
            </a:r>
            <a:r>
              <a:rPr lang="en-GB" sz="1600" i="1" dirty="0"/>
              <a:t>ranked.</a:t>
            </a:r>
            <a:r>
              <a:rPr lang="en-GB" sz="1600" dirty="0"/>
              <a:t> E.g. </a:t>
            </a:r>
            <a:r>
              <a:rPr lang="en-GB" sz="1600" dirty="0" err="1"/>
              <a:t>Likert</a:t>
            </a:r>
            <a:r>
              <a:rPr lang="en-GB" sz="1600" dirty="0"/>
              <a:t> item responses:</a:t>
            </a:r>
          </a:p>
          <a:p>
            <a:pPr marL="1097280" lvl="3">
              <a:spcBef>
                <a:spcPts val="0"/>
              </a:spcBef>
              <a:buClr>
                <a:schemeClr val="accent3"/>
              </a:buClr>
              <a:defRPr/>
            </a:pPr>
            <a:r>
              <a:rPr lang="en-GB" dirty="0"/>
              <a:t>5 = Agree a lot</a:t>
            </a:r>
          </a:p>
          <a:p>
            <a:pPr marL="1097280" lvl="3">
              <a:spcBef>
                <a:spcPts val="0"/>
              </a:spcBef>
              <a:buClr>
                <a:schemeClr val="accent3"/>
              </a:buClr>
              <a:defRPr/>
            </a:pPr>
            <a:r>
              <a:rPr lang="en-GB" dirty="0"/>
              <a:t>4 = Agree to some extent</a:t>
            </a:r>
          </a:p>
          <a:p>
            <a:pPr marL="1097280" lvl="3">
              <a:spcBef>
                <a:spcPts val="0"/>
              </a:spcBef>
              <a:buClr>
                <a:schemeClr val="accent3"/>
              </a:buClr>
              <a:defRPr/>
            </a:pPr>
            <a:r>
              <a:rPr lang="en-GB" dirty="0"/>
              <a:t>3 = Not sure</a:t>
            </a:r>
          </a:p>
          <a:p>
            <a:pPr marL="1097280" lvl="3">
              <a:spcBef>
                <a:spcPts val="0"/>
              </a:spcBef>
              <a:buClr>
                <a:schemeClr val="accent3"/>
              </a:buClr>
              <a:defRPr/>
            </a:pPr>
            <a:r>
              <a:rPr lang="en-GB" dirty="0"/>
              <a:t>2 = Disagree to some extent</a:t>
            </a:r>
          </a:p>
          <a:p>
            <a:pPr marL="1097280" lvl="3">
              <a:spcBef>
                <a:spcPts val="0"/>
              </a:spcBef>
              <a:buClr>
                <a:schemeClr val="accent3"/>
              </a:buClr>
              <a:defRPr/>
            </a:pPr>
            <a:r>
              <a:rPr lang="en-GB" dirty="0"/>
              <a:t>1 = Disagree a lot.</a:t>
            </a:r>
          </a:p>
          <a:p>
            <a:pPr marL="880110" lvl="2" indent="-285750">
              <a:spcBef>
                <a:spcPts val="0"/>
              </a:spcBef>
              <a:defRPr/>
            </a:pPr>
            <a:r>
              <a:rPr lang="en-GB" sz="1600" dirty="0"/>
              <a:t>These may be ranked from most to least positive or vice versa.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44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B5F6C-8581-4DDC-B4B3-3AD469C2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B0BC2-8B6C-4007-8E88-12C6AAABD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685" y="2045368"/>
            <a:ext cx="7202456" cy="4656221"/>
          </a:xfrm>
        </p:spPr>
        <p:txBody>
          <a:bodyPr rtlCol="0">
            <a:normAutofit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GB" sz="3200" dirty="0"/>
              <a:t>Continuous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GB" dirty="0"/>
              <a:t>Interval</a:t>
            </a:r>
          </a:p>
          <a:p>
            <a:pPr marL="822960" lvl="2">
              <a:spcBef>
                <a:spcPts val="0"/>
              </a:spcBef>
              <a:defRPr/>
            </a:pPr>
            <a:r>
              <a:rPr lang="en-GB" sz="1600" dirty="0"/>
              <a:t>Measurement in which different statistics are assigned numerical value.</a:t>
            </a:r>
          </a:p>
          <a:p>
            <a:pPr marL="822960" lvl="2">
              <a:spcBef>
                <a:spcPts val="0"/>
              </a:spcBef>
              <a:defRPr/>
            </a:pPr>
            <a:r>
              <a:rPr lang="en-GB" sz="1600" dirty="0"/>
              <a:t>‘Continuous’ as data points may be ordered on a scale in which values are equidistant. </a:t>
            </a:r>
            <a:r>
              <a:rPr lang="en-GB" sz="1600" i="1" dirty="0">
                <a:solidFill>
                  <a:schemeClr val="accent1">
                    <a:lumMod val="75000"/>
                  </a:schemeClr>
                </a:solidFill>
              </a:rPr>
              <a:t>E.g. temperature, BUT we cannot say that ‘40 degrees is twice as hot as 20 degrees’ </a:t>
            </a:r>
            <a:r>
              <a:rPr lang="en-GB" sz="1600" dirty="0"/>
              <a:t>(because zero degrees is not a ‘start point’ of temperature).</a:t>
            </a:r>
          </a:p>
          <a:p>
            <a:pPr marL="822960" lvl="2">
              <a:spcBef>
                <a:spcPts val="0"/>
              </a:spcBef>
              <a:defRPr/>
            </a:pPr>
            <a:r>
              <a:rPr lang="en-GB" sz="1600" dirty="0"/>
              <a:t>BUT </a:t>
            </a:r>
            <a:r>
              <a:rPr lang="en-GB" sz="1600" u="sng" dirty="0"/>
              <a:t>zero</a:t>
            </a:r>
            <a:r>
              <a:rPr lang="en-GB" sz="1600" dirty="0"/>
              <a:t> has </a:t>
            </a:r>
            <a:r>
              <a:rPr lang="en-GB" sz="1600" u="sng" dirty="0"/>
              <a:t>no significance</a:t>
            </a:r>
            <a:r>
              <a:rPr lang="en-GB" sz="1600" dirty="0"/>
              <a:t> in interval data. </a:t>
            </a:r>
            <a:r>
              <a:rPr lang="en-GB" sz="1600" i="1" dirty="0">
                <a:solidFill>
                  <a:schemeClr val="accent1">
                    <a:lumMod val="75000"/>
                  </a:schemeClr>
                </a:solidFill>
              </a:rPr>
              <a:t>E.g. temperature: ‘Zero degrees </a:t>
            </a:r>
            <a:r>
              <a:rPr lang="en-GB" sz="1600" i="1" dirty="0" err="1">
                <a:solidFill>
                  <a:schemeClr val="accent1">
                    <a:lumMod val="75000"/>
                  </a:schemeClr>
                </a:solidFill>
              </a:rPr>
              <a:t>celsius</a:t>
            </a:r>
            <a:r>
              <a:rPr lang="en-GB" sz="1600" i="1" dirty="0">
                <a:solidFill>
                  <a:schemeClr val="accent1">
                    <a:lumMod val="75000"/>
                  </a:schemeClr>
                </a:solidFill>
              </a:rPr>
              <a:t>’ does not mean that there is no temperature.</a:t>
            </a:r>
          </a:p>
          <a:p>
            <a:pPr marL="594360" lvl="2" indent="0">
              <a:spcBef>
                <a:spcPts val="0"/>
              </a:spcBef>
              <a:buNone/>
              <a:defRPr/>
            </a:pP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GB" dirty="0"/>
              <a:t>Ratio</a:t>
            </a:r>
          </a:p>
          <a:p>
            <a:pPr marL="822960" lvl="2">
              <a:spcBef>
                <a:spcPts val="0"/>
              </a:spcBef>
              <a:defRPr/>
            </a:pPr>
            <a:r>
              <a:rPr lang="en-GB" sz="1700" dirty="0"/>
              <a:t>Similar to interval data: the principal difference is that zero indicates that there is </a:t>
            </a:r>
            <a:r>
              <a:rPr lang="en-GB" sz="1700" u="sng" dirty="0"/>
              <a:t>none of that variable</a:t>
            </a:r>
            <a:r>
              <a:rPr lang="en-GB" sz="1700" dirty="0"/>
              <a:t>. </a:t>
            </a:r>
            <a:r>
              <a:rPr lang="en-GB" sz="1700" i="1" dirty="0">
                <a:solidFill>
                  <a:schemeClr val="accent1">
                    <a:lumMod val="75000"/>
                  </a:schemeClr>
                </a:solidFill>
              </a:rPr>
              <a:t>E.g. height, mass, distance.</a:t>
            </a:r>
          </a:p>
          <a:p>
            <a:pPr marL="822960" lvl="2">
              <a:spcBef>
                <a:spcPts val="0"/>
              </a:spcBef>
              <a:defRPr/>
            </a:pPr>
            <a:r>
              <a:rPr lang="en-GB" sz="1700" dirty="0" err="1"/>
              <a:t>Kelvins</a:t>
            </a:r>
            <a:r>
              <a:rPr lang="en-GB" sz="1700" dirty="0"/>
              <a:t> would be ratio data, as zero </a:t>
            </a:r>
            <a:r>
              <a:rPr lang="en-GB" sz="1700" dirty="0" err="1"/>
              <a:t>Kelvins</a:t>
            </a:r>
            <a:r>
              <a:rPr lang="en-GB" sz="1700" dirty="0"/>
              <a:t> (absolute zero) tells us that there is no temperature.</a:t>
            </a:r>
          </a:p>
          <a:p>
            <a:pPr marL="822960" lvl="2">
              <a:spcBef>
                <a:spcPts val="0"/>
              </a:spcBef>
              <a:defRPr/>
            </a:pPr>
            <a:r>
              <a:rPr lang="en-GB" sz="1700" dirty="0"/>
              <a:t>Is called ‘ratio data’ as there is a standard of comparison between values </a:t>
            </a:r>
          </a:p>
          <a:p>
            <a:pPr marL="651510" lvl="2" indent="0">
              <a:spcBef>
                <a:spcPts val="0"/>
              </a:spcBef>
              <a:buNone/>
              <a:defRPr/>
            </a:pPr>
            <a:r>
              <a:rPr lang="en-GB" sz="1700" i="1" dirty="0">
                <a:solidFill>
                  <a:schemeClr val="accent1">
                    <a:lumMod val="75000"/>
                  </a:schemeClr>
                </a:solidFill>
              </a:rPr>
              <a:t>    e.g. 10 kilometres </a:t>
            </a:r>
            <a:r>
              <a:rPr lang="en-GB" sz="1700" i="1" u="sng" dirty="0">
                <a:solidFill>
                  <a:schemeClr val="accent1">
                    <a:lumMod val="75000"/>
                  </a:schemeClr>
                </a:solidFill>
              </a:rPr>
              <a:t>is twice as far as </a:t>
            </a:r>
            <a:r>
              <a:rPr lang="en-GB" sz="1700" i="1" dirty="0">
                <a:solidFill>
                  <a:schemeClr val="accent1">
                    <a:lumMod val="75000"/>
                  </a:schemeClr>
                </a:solidFill>
              </a:rPr>
              <a:t>5 kilometres.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AC35E1E-4FA7-48F2-9DEC-224428A86BE5}"/>
              </a:ext>
            </a:extLst>
          </p:cNvPr>
          <p:cNvSpPr txBox="1">
            <a:spLocks/>
          </p:cNvSpPr>
          <p:nvPr/>
        </p:nvSpPr>
        <p:spPr>
          <a:xfrm>
            <a:off x="970772" y="1130515"/>
            <a:ext cx="7202456" cy="502204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/>
              <a:t>Types of Scales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95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811EE-E7FC-479B-BDED-5316C8128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617" y="1041819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GB" dirty="0"/>
              <a:t>Potential Problems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2F0B2271-8B50-418E-BFE0-C795A9EDE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617" y="2094331"/>
            <a:ext cx="8183562" cy="4187825"/>
          </a:xfrm>
        </p:spPr>
        <p:txBody>
          <a:bodyPr/>
          <a:lstStyle/>
          <a:p>
            <a:r>
              <a:rPr lang="en-GB" altLang="en-US" sz="1800" dirty="0"/>
              <a:t>Grouping Issues</a:t>
            </a:r>
          </a:p>
          <a:p>
            <a:pPr lvl="1"/>
            <a:r>
              <a:rPr lang="en-GB" altLang="en-US" sz="1800" dirty="0"/>
              <a:t>Self-selection</a:t>
            </a:r>
          </a:p>
          <a:p>
            <a:pPr lvl="1"/>
            <a:r>
              <a:rPr lang="en-GB" altLang="en-US" sz="1800" dirty="0"/>
              <a:t>Mortality</a:t>
            </a:r>
          </a:p>
          <a:p>
            <a:pPr lvl="1"/>
            <a:r>
              <a:rPr lang="en-GB" altLang="en-US" sz="1800" dirty="0"/>
              <a:t>Maturation</a:t>
            </a:r>
          </a:p>
          <a:p>
            <a:r>
              <a:rPr lang="en-GB" altLang="en-US" sz="1800" dirty="0"/>
              <a:t>People Issues</a:t>
            </a:r>
          </a:p>
          <a:p>
            <a:pPr lvl="1"/>
            <a:r>
              <a:rPr lang="en-GB" altLang="en-US" sz="1800" dirty="0"/>
              <a:t>Hawthorne effect</a:t>
            </a:r>
          </a:p>
          <a:p>
            <a:pPr lvl="1"/>
            <a:r>
              <a:rPr lang="en-GB" altLang="en-US" sz="1800" dirty="0"/>
              <a:t>Halo effect</a:t>
            </a:r>
          </a:p>
          <a:p>
            <a:pPr lvl="1"/>
            <a:r>
              <a:rPr lang="en-GB" altLang="en-US" sz="1800" dirty="0"/>
              <a:t>Expectancy of participants and researchers</a:t>
            </a:r>
          </a:p>
          <a:p>
            <a:r>
              <a:rPr lang="en-GB" altLang="en-US" sz="1800" dirty="0"/>
              <a:t>Measurement Issues</a:t>
            </a:r>
          </a:p>
          <a:p>
            <a:pPr lvl="1"/>
            <a:r>
              <a:rPr lang="en-GB" altLang="en-US" sz="1800" dirty="0"/>
              <a:t>Practice effects</a:t>
            </a:r>
          </a:p>
          <a:p>
            <a:pPr lvl="1"/>
            <a:r>
              <a:rPr lang="en-GB" altLang="en-US" sz="1800" dirty="0"/>
              <a:t>Reactivity effects (the instruments cause a change, particularly in questionnaire research)</a:t>
            </a:r>
          </a:p>
          <a:p>
            <a:pPr lvl="1"/>
            <a:r>
              <a:rPr lang="en-GB" altLang="en-US" sz="1800" dirty="0"/>
              <a:t>Reliability (consistency)</a:t>
            </a:r>
          </a:p>
          <a:p>
            <a:pPr lvl="1"/>
            <a:r>
              <a:rPr lang="en-GB" altLang="en-US" sz="1800" dirty="0"/>
              <a:t>Validity and Generalizability</a:t>
            </a:r>
          </a:p>
          <a:p>
            <a:pPr lvl="1"/>
            <a:endParaRPr lang="en-GB" altLang="en-US" sz="1800" dirty="0"/>
          </a:p>
          <a:p>
            <a:pPr lvl="1"/>
            <a:endParaRPr lang="en-GB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2FDAD-8F7E-4888-A698-0079B8351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91" y="1000709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GB" dirty="0"/>
              <a:t>Constructs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88F93704-35C3-47EB-A00C-D2933FBF3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19" y="2226678"/>
            <a:ext cx="8183562" cy="4187825"/>
          </a:xfrm>
        </p:spPr>
        <p:txBody>
          <a:bodyPr/>
          <a:lstStyle/>
          <a:p>
            <a:r>
              <a:rPr lang="en-GB" altLang="en-US" dirty="0"/>
              <a:t>What is a construct?</a:t>
            </a:r>
          </a:p>
          <a:p>
            <a:pPr marL="503238" lvl="2" indent="-265113">
              <a:buSzPct val="80000"/>
              <a:buFont typeface="Wingdings 2" panose="05020102010507070707" pitchFamily="18" charset="2"/>
              <a:buChar char=""/>
            </a:pPr>
            <a:r>
              <a:rPr lang="en-GB" altLang="en-US" dirty="0"/>
              <a:t>A construct is an abstract notion or principle that you believe exists. It is difficult to define, not visible or not directly observable.</a:t>
            </a:r>
          </a:p>
          <a:p>
            <a:r>
              <a:rPr lang="en-GB" altLang="en-US" dirty="0"/>
              <a:t>Example of a construct: </a:t>
            </a:r>
            <a:r>
              <a:rPr lang="en-GB" altLang="en-US" b="1" dirty="0"/>
              <a:t>motivation</a:t>
            </a:r>
          </a:p>
          <a:p>
            <a:pPr lvl="1"/>
            <a:r>
              <a:rPr lang="en-GB" altLang="en-US" dirty="0"/>
              <a:t>Hypothesis: ‘more motivated workers are more productive workers’.</a:t>
            </a:r>
          </a:p>
          <a:p>
            <a:pPr lvl="1"/>
            <a:r>
              <a:rPr lang="en-GB" altLang="en-US" dirty="0"/>
              <a:t>Compare ‘motivated’ with ‘productive’.</a:t>
            </a:r>
          </a:p>
          <a:p>
            <a:pPr lvl="1"/>
            <a:r>
              <a:rPr lang="en-GB" altLang="en-US" dirty="0"/>
              <a:t>We can measure productivity (in terms of output (total or per worker) but how do we measure ‘motivation’?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F83EE-D9F5-453C-83C5-D4B5F3510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806" y="1024774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GB" dirty="0"/>
              <a:t>Surveys and Questionnaires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76FA82F6-06A6-4361-880B-D3C9137C2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806" y="2178551"/>
            <a:ext cx="8183562" cy="4187825"/>
          </a:xfrm>
        </p:spPr>
        <p:txBody>
          <a:bodyPr/>
          <a:lstStyle/>
          <a:p>
            <a:r>
              <a:rPr lang="en-GB" altLang="en-US" sz="2000" dirty="0"/>
              <a:t>Behaviour</a:t>
            </a:r>
          </a:p>
          <a:p>
            <a:r>
              <a:rPr lang="en-GB" altLang="en-US" sz="2000" dirty="0"/>
              <a:t>Opinions/values</a:t>
            </a:r>
          </a:p>
          <a:p>
            <a:r>
              <a:rPr lang="en-GB" altLang="en-US" sz="2000" dirty="0"/>
              <a:t>Feelings (likes/dislikes)</a:t>
            </a:r>
          </a:p>
          <a:p>
            <a:r>
              <a:rPr lang="en-GB" altLang="en-US" sz="2000" dirty="0"/>
              <a:t>Sensory Questions (environment, sounds, light, space...)</a:t>
            </a:r>
          </a:p>
          <a:p>
            <a:r>
              <a:rPr lang="en-GB" altLang="en-US" sz="2000" dirty="0"/>
              <a:t>Problems/Solutions</a:t>
            </a:r>
          </a:p>
          <a:p>
            <a:r>
              <a:rPr lang="en-GB" altLang="en-US" sz="2000" dirty="0"/>
              <a:t>Priorities</a:t>
            </a:r>
          </a:p>
          <a:p>
            <a:r>
              <a:rPr lang="en-GB" altLang="en-US" sz="2000" dirty="0"/>
              <a:t>Attitudes</a:t>
            </a:r>
          </a:p>
          <a:p>
            <a:endParaRPr lang="en-GB" altLang="en-US" sz="2000" dirty="0"/>
          </a:p>
          <a:p>
            <a:endParaRPr lang="en-GB" alt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0C70D33-C5B2-43E8-99D5-8DCB64871E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8D1F2-96C8-4665-96A7-1D05EA1987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8EE43-8383-4952-A816-86A9A9EEA0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432058-C1BB-4813-9F23-2F54A94C5D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9A5C85-5856-4ECD-A775-7ED7A726E4A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E88A49-04AE-4A27-9572-184460E2E9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5A748D6-82DC-45CE-921A-5F3F16C06A2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9DC4DB6-CE52-4993-9613-778438C26A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3850B3-9EA2-4E4D-AAC8-0EE2CFDA746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49844AE-C233-4BE1-A195-7AA52B3C93C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69DCAC6-141A-4FB8-996F-A26E3A348BC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54715F5-8DFE-467A-9D53-1FAA7D5ECA5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9EBC107-FBDB-4B5D-A75C-08BBB92016F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6C3E89A-4EF3-47C3-86FD-C8459C39190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5DB6B2B-8DC0-4F6A-8235-419F0826B70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9BBCFFB-4C3D-42C4-8700-310E360F86E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37E6A9F-2A7D-4822-AE91-23A1E859C91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78A45C6-1EF2-45CE-AEED-9E4FFB95393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CA06B1DD-0C3B-4A0B-AB8B-AFA3E8DDCD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7338DACA-90DD-4F3B-9346-EF5B3709572E}"/>
              </a:ext>
            </a:extLst>
          </p:cNvPr>
          <p:cNvPicPr>
            <a:picLocks noGrp="1" noChangeAspect="1"/>
          </p:cNvPicPr>
          <p:nvPr>
            <p:ph type="pic" sz="quarter" idx="29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89"/>
          <a:stretch/>
        </p:blipFill>
        <p:spPr>
          <a:xfrm>
            <a:off x="0" y="0"/>
            <a:ext cx="38259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119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5A7E2-2167-46EF-A3FB-D078E137F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438" y="1084931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GB" dirty="0"/>
              <a:t>Question Types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4628F738-5332-4699-84EB-FFCAF274E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33" y="2010109"/>
            <a:ext cx="8183562" cy="4187825"/>
          </a:xfrm>
        </p:spPr>
        <p:txBody>
          <a:bodyPr/>
          <a:lstStyle/>
          <a:p>
            <a:r>
              <a:rPr lang="en-GB" altLang="en-US" sz="2400" dirty="0"/>
              <a:t>TASK:</a:t>
            </a:r>
          </a:p>
          <a:p>
            <a:r>
              <a:rPr lang="en-GB" altLang="en-US" sz="2400" dirty="0"/>
              <a:t>What are the advantages/disadvantages of </a:t>
            </a:r>
          </a:p>
          <a:p>
            <a:pPr lvl="1"/>
            <a:r>
              <a:rPr lang="en-GB" altLang="en-US" sz="2000" dirty="0"/>
              <a:t>Open Response questionnaires?</a:t>
            </a:r>
          </a:p>
          <a:p>
            <a:pPr lvl="1"/>
            <a:r>
              <a:rPr lang="en-GB" altLang="en-US" sz="2000" dirty="0"/>
              <a:t>Closed Response questionnaires?</a:t>
            </a:r>
          </a:p>
          <a:p>
            <a:pPr lvl="1"/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6663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5A7E2-2167-46EF-A3FB-D078E137F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438" y="1084931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GB" dirty="0"/>
              <a:t>Question Types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4628F738-5332-4699-84EB-FFCAF274E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33" y="2010109"/>
            <a:ext cx="8183562" cy="4187825"/>
          </a:xfrm>
        </p:spPr>
        <p:txBody>
          <a:bodyPr/>
          <a:lstStyle/>
          <a:p>
            <a:r>
              <a:rPr lang="en-GB" altLang="en-US" sz="2400" dirty="0"/>
              <a:t>Open Response</a:t>
            </a:r>
          </a:p>
          <a:p>
            <a:pPr lvl="1"/>
            <a:r>
              <a:rPr lang="en-GB" altLang="en-US" sz="2000" dirty="0"/>
              <a:t>Wide range of answers</a:t>
            </a:r>
          </a:p>
          <a:p>
            <a:pPr lvl="1"/>
            <a:r>
              <a:rPr lang="en-GB" altLang="en-US" sz="2000" dirty="0"/>
              <a:t>Exploratory, but</a:t>
            </a:r>
          </a:p>
          <a:p>
            <a:pPr lvl="1"/>
            <a:r>
              <a:rPr lang="en-GB" altLang="en-US" sz="2000" dirty="0"/>
              <a:t>Difficult to code</a:t>
            </a:r>
          </a:p>
          <a:p>
            <a:pPr lvl="1"/>
            <a:r>
              <a:rPr lang="en-GB" altLang="en-US" sz="2000" dirty="0"/>
              <a:t>Difficult to </a:t>
            </a:r>
            <a:r>
              <a:rPr lang="en-GB" altLang="en-US" sz="2000" dirty="0" err="1"/>
              <a:t>analyze</a:t>
            </a:r>
            <a:endParaRPr lang="en-GB" altLang="en-US" sz="2000" dirty="0"/>
          </a:p>
          <a:p>
            <a:pPr lvl="1"/>
            <a:r>
              <a:rPr lang="en-GB" altLang="en-US" sz="2000" dirty="0"/>
              <a:t>Difficult to investigate reliability/validity</a:t>
            </a:r>
          </a:p>
          <a:p>
            <a:r>
              <a:rPr lang="en-GB" altLang="en-US" sz="2400" dirty="0"/>
              <a:t>Closed Response</a:t>
            </a:r>
          </a:p>
          <a:p>
            <a:pPr lvl="1"/>
            <a:r>
              <a:rPr lang="en-GB" altLang="en-US" sz="2000" dirty="0"/>
              <a:t>Easy to code</a:t>
            </a:r>
          </a:p>
          <a:p>
            <a:pPr lvl="1"/>
            <a:r>
              <a:rPr lang="en-GB" altLang="en-US" sz="2000" dirty="0"/>
              <a:t>Easy to </a:t>
            </a:r>
            <a:r>
              <a:rPr lang="en-GB" altLang="en-US" sz="2000" dirty="0" err="1"/>
              <a:t>analyze</a:t>
            </a:r>
            <a:endParaRPr lang="en-GB" altLang="en-US" sz="2000" dirty="0"/>
          </a:p>
          <a:p>
            <a:pPr lvl="1"/>
            <a:r>
              <a:rPr lang="en-GB" altLang="en-US" sz="2000" dirty="0"/>
              <a:t>Easy to interpret</a:t>
            </a:r>
          </a:p>
          <a:p>
            <a:pPr lvl="1"/>
            <a:r>
              <a:rPr lang="en-GB" altLang="en-US" sz="2000" dirty="0"/>
              <a:t>Easy to investigate reliability, but</a:t>
            </a:r>
          </a:p>
          <a:p>
            <a:pPr lvl="1"/>
            <a:r>
              <a:rPr lang="en-GB" altLang="en-US" sz="2000" dirty="0"/>
              <a:t>Difficult to write</a:t>
            </a:r>
          </a:p>
          <a:p>
            <a:pPr lvl="1"/>
            <a:r>
              <a:rPr lang="en-GB" altLang="en-US" sz="2000" dirty="0"/>
              <a:t>Not exploratory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8AF6A-719E-454F-94F9-047FC7243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438" y="952584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GB" dirty="0"/>
              <a:t>Questionnaire Guidelines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A6ACB2E5-980C-4CC8-B370-3859AF946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7" y="2005097"/>
            <a:ext cx="8183563" cy="4336382"/>
          </a:xfrm>
        </p:spPr>
        <p:txBody>
          <a:bodyPr/>
          <a:lstStyle/>
          <a:p>
            <a:r>
              <a:rPr lang="en-GB" altLang="en-US" sz="1600" dirty="0"/>
              <a:t>Question length</a:t>
            </a:r>
          </a:p>
          <a:p>
            <a:r>
              <a:rPr lang="en-GB" altLang="en-US" sz="1600" dirty="0"/>
              <a:t>Question clarity</a:t>
            </a:r>
          </a:p>
          <a:p>
            <a:r>
              <a:rPr lang="en-GB" altLang="en-US" sz="1600" dirty="0"/>
              <a:t>Negative questions </a:t>
            </a:r>
          </a:p>
          <a:p>
            <a:pPr lvl="1"/>
            <a:r>
              <a:rPr lang="en-GB" altLang="en-US" sz="1200" dirty="0"/>
              <a:t>“Studying German is a difficult subject”</a:t>
            </a:r>
          </a:p>
          <a:p>
            <a:pPr lvl="1">
              <a:buFont typeface="Verdana" panose="020B0604030504040204" pitchFamily="34" charset="0"/>
              <a:buNone/>
            </a:pPr>
            <a:r>
              <a:rPr lang="en-GB" altLang="en-US" sz="1200" dirty="0"/>
              <a:t>(Strongly agree, agree, unsure, disagree, strongly disagree)</a:t>
            </a:r>
          </a:p>
          <a:p>
            <a:r>
              <a:rPr lang="en-GB" altLang="en-US" sz="1600" dirty="0"/>
              <a:t>Double-barrelled questions</a:t>
            </a:r>
          </a:p>
          <a:p>
            <a:pPr lvl="1"/>
            <a:r>
              <a:rPr lang="en-GB" altLang="en-US" sz="1200" dirty="0"/>
              <a:t>Language learners should spent more time on grammar and less time on studying word lists. </a:t>
            </a:r>
          </a:p>
          <a:p>
            <a:r>
              <a:rPr lang="en-GB" altLang="en-US" sz="1600" dirty="0"/>
              <a:t>Loaded words</a:t>
            </a:r>
          </a:p>
          <a:p>
            <a:pPr lvl="1"/>
            <a:r>
              <a:rPr lang="en-GB" altLang="en-US" sz="1200" dirty="0"/>
              <a:t>English is clearly the first choice of a second language in a global economy</a:t>
            </a:r>
          </a:p>
          <a:p>
            <a:pPr lvl="1">
              <a:buFont typeface="Verdana" panose="020B0604030504040204" pitchFamily="34" charset="0"/>
              <a:buNone/>
            </a:pPr>
            <a:r>
              <a:rPr lang="en-GB" altLang="en-US" sz="1200" dirty="0"/>
              <a:t>(Strongly agree, agree, unsure, disagree, strongly disagree)</a:t>
            </a:r>
          </a:p>
          <a:p>
            <a:r>
              <a:rPr lang="en-GB" altLang="en-US" sz="1600" dirty="0"/>
              <a:t>Leading questions</a:t>
            </a:r>
          </a:p>
          <a:p>
            <a:pPr lvl="1"/>
            <a:r>
              <a:rPr lang="en-GB" altLang="en-US" sz="1200" dirty="0"/>
              <a:t>Your teacher has decided to give two-weekly tests. Do you agree?</a:t>
            </a:r>
          </a:p>
          <a:p>
            <a:r>
              <a:rPr lang="en-GB" altLang="en-US" sz="1600" dirty="0"/>
              <a:t>Embarrassing questions</a:t>
            </a:r>
          </a:p>
          <a:p>
            <a:pPr lvl="1"/>
            <a:r>
              <a:rPr lang="en-GB" altLang="en-US" sz="1200" dirty="0"/>
              <a:t>Which of the following languages do you think is useless in the modern world?</a:t>
            </a:r>
          </a:p>
          <a:p>
            <a:r>
              <a:rPr lang="en-GB" altLang="en-US" sz="1600" dirty="0"/>
              <a:t>Biased questions</a:t>
            </a:r>
          </a:p>
          <a:p>
            <a:pPr lvl="1"/>
            <a:r>
              <a:rPr lang="en-GB" altLang="en-US" sz="1200" dirty="0"/>
              <a:t>Men make terrible language teachers.</a:t>
            </a:r>
          </a:p>
          <a:p>
            <a:pPr lvl="1">
              <a:buFont typeface="Verdana" panose="020B0604030504040204" pitchFamily="34" charset="0"/>
              <a:buNone/>
            </a:pPr>
            <a:r>
              <a:rPr lang="en-GB" altLang="en-US" sz="1200" dirty="0"/>
              <a:t>(Strongly agree, agree, unsure, disagree, strongly disagree)</a:t>
            </a:r>
          </a:p>
          <a:p>
            <a:endParaRPr lang="en-GB" altLang="en-US" sz="2000" dirty="0"/>
          </a:p>
          <a:p>
            <a:endParaRPr lang="en-GB" alt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3" descr="ch2fig2.jpg">
            <a:extLst>
              <a:ext uri="{FF2B5EF4-FFF2-40B4-BE49-F238E27FC236}">
                <a16:creationId xmlns:a16="http://schemas.microsoft.com/office/drawing/2014/main" id="{E95545F4-F188-45F1-BBAC-9938DAD9CC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2980" y="4198863"/>
            <a:ext cx="6718039" cy="226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C7B1E0-A653-44C8-A7C1-9AE8A585A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685" y="1172546"/>
            <a:ext cx="7202456" cy="78692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/>
              <a:t>Common Statistical Analysis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4468DA30-73F8-4027-8FB0-7FFF64E9F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685" y="2032008"/>
            <a:ext cx="7202456" cy="258796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GB" sz="2000" dirty="0"/>
              <a:t>Normal Distribution</a:t>
            </a:r>
          </a:p>
          <a:p>
            <a:pPr>
              <a:defRPr/>
            </a:pPr>
            <a:r>
              <a:rPr lang="en-GB" sz="2000" dirty="0"/>
              <a:t>Sample Size: </a:t>
            </a:r>
            <a:r>
              <a:rPr lang="en-GB" sz="2000" dirty="0">
                <a:hlinkClick r:id="rId3"/>
              </a:rPr>
              <a:t>http://www.surveysystem.com/sscalc.htm</a:t>
            </a:r>
            <a:r>
              <a:rPr lang="en-GB" sz="2000" dirty="0"/>
              <a:t> </a:t>
            </a:r>
          </a:p>
          <a:p>
            <a:pPr>
              <a:defRPr/>
            </a:pPr>
            <a:r>
              <a:rPr lang="en-GB" sz="2000" dirty="0"/>
              <a:t>Descriptive Statistics</a:t>
            </a:r>
          </a:p>
          <a:p>
            <a:pPr marL="480060" lvl="1">
              <a:defRPr/>
            </a:pPr>
            <a:r>
              <a:rPr lang="en-GB" sz="1800" dirty="0"/>
              <a:t>Mean, Median, Mode</a:t>
            </a:r>
          </a:p>
          <a:p>
            <a:pPr marL="480060" lvl="1">
              <a:defRPr/>
            </a:pPr>
            <a:r>
              <a:rPr lang="en-GB" sz="1800" dirty="0"/>
              <a:t>Standard Deviation, Range</a:t>
            </a:r>
          </a:p>
        </p:txBody>
      </p:sp>
    </p:spTree>
    <p:extLst>
      <p:ext uri="{BB962C8B-B14F-4D97-AF65-F5344CB8AC3E}">
        <p14:creationId xmlns:p14="http://schemas.microsoft.com/office/powerpoint/2010/main" val="385516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2" descr="C:\Users\Nathaniel\Desktop\moct-mean.jpg">
            <a:extLst>
              <a:ext uri="{FF2B5EF4-FFF2-40B4-BE49-F238E27FC236}">
                <a16:creationId xmlns:a16="http://schemas.microsoft.com/office/drawing/2014/main" id="{9066E60A-6538-4665-BC34-91FCB0AAA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538" y="3065639"/>
            <a:ext cx="3594389" cy="258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B94230-534A-40C3-AB18-BCCAB0DC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685" y="1159978"/>
            <a:ext cx="7202456" cy="78692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/>
              <a:t>Common Statistical Analysis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B3A56973-1753-43C1-8138-F82A99850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589" y="1946904"/>
            <a:ext cx="3826043" cy="4610307"/>
          </a:xfrm>
        </p:spPr>
        <p:txBody>
          <a:bodyPr rtlCol="0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400" b="1" dirty="0"/>
              <a:t>Normal distribution:</a:t>
            </a:r>
          </a:p>
          <a:p>
            <a:pPr marL="480060"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400" dirty="0"/>
              <a:t>The greater the number of observations, the greater the chance of the distribution approaching normality. E.g. height, weight, test scores.</a:t>
            </a:r>
          </a:p>
          <a:p>
            <a:pPr marL="480060"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400" dirty="0"/>
              <a:t>The fewer the number of observations, the greater the impact of outliers on our results.</a:t>
            </a:r>
          </a:p>
          <a:p>
            <a:pPr marL="480060"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400" dirty="0"/>
              <a:t>Mean, median and mode are all the same in a normal distribution.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400" b="1" dirty="0"/>
              <a:t>Mean</a:t>
            </a:r>
          </a:p>
          <a:p>
            <a:pPr marL="480060"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400" dirty="0"/>
              <a:t>the sum of all data values divided by </a:t>
            </a:r>
          </a:p>
          <a:p>
            <a:pPr marL="480060" lvl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1400" dirty="0"/>
              <a:t>	total number of data items.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400" b="1" dirty="0"/>
              <a:t>Median</a:t>
            </a:r>
          </a:p>
          <a:p>
            <a:pPr marL="480060"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400" dirty="0"/>
              <a:t>It is the central data item in the entire</a:t>
            </a:r>
          </a:p>
          <a:p>
            <a:pPr marL="480060" lvl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1400" dirty="0"/>
              <a:t>	ordered or sorted data set.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400" b="1" dirty="0"/>
              <a:t>Mode</a:t>
            </a:r>
          </a:p>
          <a:p>
            <a:pPr marL="480060"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400" dirty="0"/>
              <a:t>the data value that is found or </a:t>
            </a:r>
          </a:p>
          <a:p>
            <a:pPr marL="480060" lvl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1400" dirty="0"/>
              <a:t>	repeated most often in the data set. A data set possessing two modes is called ‘bimodal’. </a:t>
            </a:r>
          </a:p>
        </p:txBody>
      </p:sp>
    </p:spTree>
    <p:extLst>
      <p:ext uri="{BB962C8B-B14F-4D97-AF65-F5344CB8AC3E}">
        <p14:creationId xmlns:p14="http://schemas.microsoft.com/office/powerpoint/2010/main" val="233536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255B1-625D-4A84-96EA-0120941DE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9F990886-1B26-4BAB-B632-F6FDA492E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685" y="2116559"/>
            <a:ext cx="7202456" cy="41039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altLang="en-US" sz="2000" dirty="0"/>
              <a:t>Range</a:t>
            </a:r>
          </a:p>
          <a:p>
            <a:pPr marL="377429" lvl="2" indent="-198835">
              <a:spcBef>
                <a:spcPts val="0"/>
              </a:spcBef>
              <a:buSzPct val="80000"/>
              <a:buFont typeface="Wingdings 2" panose="05020102010507070707" pitchFamily="18" charset="2"/>
              <a:buChar char=""/>
            </a:pPr>
            <a:r>
              <a:rPr lang="en-GB" altLang="en-US" sz="1600" dirty="0"/>
              <a:t>The range is the difference between the smallest and the largest observation. It gives a weak indication of the spread of data.</a:t>
            </a:r>
          </a:p>
          <a:p>
            <a:pPr marL="377429" lvl="2" indent="-198835">
              <a:spcBef>
                <a:spcPts val="0"/>
              </a:spcBef>
              <a:buSzPct val="80000"/>
              <a:buFont typeface="Wingdings 2" panose="05020102010507070707" pitchFamily="18" charset="2"/>
              <a:buChar char=""/>
            </a:pPr>
            <a:r>
              <a:rPr lang="en-GB" altLang="en-US" sz="1600" dirty="0"/>
              <a:t>the interquartile range is a more robust measure of statistical dispersion, being equal to the difference between the upper and lower quartiles (in which the data set is ordered and divided into four).</a:t>
            </a:r>
          </a:p>
          <a:p>
            <a:pPr marL="377429" lvl="2" indent="-198835">
              <a:spcBef>
                <a:spcPts val="0"/>
              </a:spcBef>
              <a:buSzPct val="80000"/>
              <a:buFont typeface="Wingdings 2" panose="05020102010507070707" pitchFamily="18" charset="2"/>
              <a:buChar char=""/>
            </a:pPr>
            <a:r>
              <a:rPr lang="en-GB" altLang="en-US" sz="1600" dirty="0"/>
              <a:t>The corresponding measure of central tendency is the median.</a:t>
            </a:r>
          </a:p>
          <a:p>
            <a:pPr>
              <a:spcBef>
                <a:spcPts val="0"/>
              </a:spcBef>
            </a:pPr>
            <a:r>
              <a:rPr lang="en-GB" altLang="en-US" sz="2000" dirty="0"/>
              <a:t>Standard deviation</a:t>
            </a:r>
          </a:p>
          <a:p>
            <a:pPr lvl="1">
              <a:spcBef>
                <a:spcPts val="0"/>
              </a:spcBef>
            </a:pPr>
            <a:r>
              <a:rPr lang="en-GB" altLang="en-US" sz="1600" dirty="0"/>
              <a:t>shows how much variation or dispersion exists from the mean.</a:t>
            </a:r>
          </a:p>
          <a:p>
            <a:pPr lvl="1">
              <a:spcBef>
                <a:spcPts val="0"/>
              </a:spcBef>
            </a:pPr>
            <a:r>
              <a:rPr lang="en-GB" altLang="en-US" sz="1600" dirty="0"/>
              <a:t>Tells us how effective the mean is as a measure</a:t>
            </a:r>
          </a:p>
          <a:p>
            <a:pPr lvl="1">
              <a:spcBef>
                <a:spcPts val="0"/>
              </a:spcBef>
              <a:buNone/>
            </a:pPr>
            <a:r>
              <a:rPr lang="en-GB" altLang="en-US" sz="1600" dirty="0"/>
              <a:t>	of central tendency.</a:t>
            </a:r>
          </a:p>
          <a:p>
            <a:pPr lvl="1">
              <a:spcBef>
                <a:spcPts val="0"/>
              </a:spcBef>
            </a:pPr>
            <a:r>
              <a:rPr lang="en-GB" altLang="en-US" sz="1600" dirty="0"/>
              <a:t>Subtract the mean from each value, square the </a:t>
            </a:r>
          </a:p>
          <a:p>
            <a:pPr lvl="1">
              <a:spcBef>
                <a:spcPts val="0"/>
              </a:spcBef>
              <a:buNone/>
            </a:pPr>
            <a:r>
              <a:rPr lang="en-GB" altLang="en-US" sz="1600" dirty="0"/>
              <a:t>	resulting figures and add them together. Divide</a:t>
            </a:r>
          </a:p>
          <a:p>
            <a:pPr lvl="1">
              <a:spcBef>
                <a:spcPts val="0"/>
              </a:spcBef>
              <a:buNone/>
            </a:pPr>
            <a:r>
              <a:rPr lang="en-GB" altLang="en-US" sz="1600" dirty="0"/>
              <a:t>	by the number of observations minus 1, then take the square root of this figure to get the standard deviation of the sample population.</a:t>
            </a:r>
          </a:p>
        </p:txBody>
      </p:sp>
      <p:pic>
        <p:nvPicPr>
          <p:cNvPr id="19460" name="Picture 3" descr="C:\Users\Nathaniel\Desktop\standard-deviation-1.png">
            <a:extLst>
              <a:ext uri="{FF2B5EF4-FFF2-40B4-BE49-F238E27FC236}">
                <a16:creationId xmlns:a16="http://schemas.microsoft.com/office/drawing/2014/main" id="{AD1290A1-5CB4-4F50-9FC4-117752EE9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258" y="5842475"/>
            <a:ext cx="1604963" cy="75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2435C73-1445-4201-9A15-9590829BDF94}"/>
              </a:ext>
            </a:extLst>
          </p:cNvPr>
          <p:cNvSpPr txBox="1">
            <a:spLocks/>
          </p:cNvSpPr>
          <p:nvPr/>
        </p:nvSpPr>
        <p:spPr>
          <a:xfrm>
            <a:off x="1088685" y="1067324"/>
            <a:ext cx="7889492" cy="1049235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/>
              <a:t>Standard deviation and range</a:t>
            </a:r>
          </a:p>
        </p:txBody>
      </p:sp>
    </p:spTree>
    <p:extLst>
      <p:ext uri="{BB962C8B-B14F-4D97-AF65-F5344CB8AC3E}">
        <p14:creationId xmlns:p14="http://schemas.microsoft.com/office/powerpoint/2010/main" val="311482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32D20-EE34-4C5E-9EB3-EA8ED7DB4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D3B8C-28A3-49CB-B6B5-F1C747B5D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95" y="2065364"/>
            <a:ext cx="7202456" cy="4368635"/>
          </a:xfrm>
        </p:spPr>
        <p:txBody>
          <a:bodyPr rtlCol="0">
            <a:normAutofit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GB" sz="1800" dirty="0"/>
              <a:t>A measure of the strength of the </a:t>
            </a:r>
            <a:r>
              <a:rPr lang="en-GB" sz="1800" i="1" dirty="0"/>
              <a:t>linear</a:t>
            </a:r>
            <a:r>
              <a:rPr lang="en-GB" sz="1800" dirty="0"/>
              <a:t> relationship between two variables.</a:t>
            </a:r>
          </a:p>
          <a:p>
            <a:pPr>
              <a:spcBef>
                <a:spcPts val="0"/>
              </a:spcBef>
              <a:defRPr/>
            </a:pPr>
            <a:r>
              <a:rPr lang="en-GB" sz="1800" dirty="0"/>
              <a:t>The Pearson correlation coefficient (</a:t>
            </a:r>
            <a:r>
              <a:rPr lang="en-GB" sz="1800" i="1" dirty="0"/>
              <a:t>r</a:t>
            </a:r>
            <a:r>
              <a:rPr lang="en-GB" sz="1800" dirty="0"/>
              <a:t>) can take a range of values from +1 to -1</a:t>
            </a:r>
          </a:p>
          <a:p>
            <a:pPr>
              <a:spcBef>
                <a:spcPts val="0"/>
              </a:spcBef>
              <a:defRPr/>
            </a:pPr>
            <a:r>
              <a:rPr lang="en-GB" sz="1800" dirty="0"/>
              <a:t>The two variables </a:t>
            </a:r>
            <a:r>
              <a:rPr lang="en-GB" sz="1800" i="1" dirty="0"/>
              <a:t>have to be </a:t>
            </a:r>
            <a:r>
              <a:rPr lang="en-GB" sz="1800" dirty="0"/>
              <a:t>measured on either an interval or ratio scale.</a:t>
            </a:r>
          </a:p>
          <a:p>
            <a:pPr>
              <a:spcBef>
                <a:spcPts val="0"/>
              </a:spcBef>
              <a:defRPr/>
            </a:pPr>
            <a:r>
              <a:rPr lang="en-GB" sz="1800" dirty="0"/>
              <a:t>However, the two variables </a:t>
            </a:r>
            <a:r>
              <a:rPr lang="en-GB" sz="1800" i="1" dirty="0"/>
              <a:t>can</a:t>
            </a:r>
            <a:r>
              <a:rPr lang="en-GB" sz="1800" dirty="0"/>
              <a:t> be measured on different scales.</a:t>
            </a:r>
          </a:p>
          <a:p>
            <a:pPr>
              <a:spcBef>
                <a:spcPts val="0"/>
              </a:spcBef>
              <a:defRPr/>
            </a:pPr>
            <a:r>
              <a:rPr lang="en-GB" sz="1800" dirty="0"/>
              <a:t>Correlation treats all variables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GB" sz="1800" dirty="0"/>
              <a:t>	equally. Therefore, you can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GB" sz="1800" dirty="0"/>
              <a:t>	compare independent and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GB" sz="1800" dirty="0"/>
              <a:t>	dependent variables.</a:t>
            </a:r>
          </a:p>
          <a:p>
            <a:pPr>
              <a:spcBef>
                <a:spcPts val="0"/>
              </a:spcBef>
              <a:defRPr/>
            </a:pPr>
            <a:r>
              <a:rPr lang="en-GB" sz="1800" dirty="0"/>
              <a:t>The correlation coefficient makes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GB" sz="1800" dirty="0"/>
              <a:t> 	</a:t>
            </a:r>
            <a:r>
              <a:rPr lang="en-GB" sz="1800" i="1" dirty="0"/>
              <a:t>no account of any theory </a:t>
            </a:r>
            <a:r>
              <a:rPr lang="en-GB" sz="1800" dirty="0"/>
              <a:t>behind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GB" sz="1800" dirty="0"/>
              <a:t>	why you chose the two variables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GB" sz="1800" dirty="0"/>
              <a:t>	to compare.</a:t>
            </a:r>
          </a:p>
          <a:p>
            <a:pPr>
              <a:spcBef>
                <a:spcPts val="0"/>
              </a:spcBef>
              <a:defRPr/>
            </a:pPr>
            <a:r>
              <a:rPr lang="en-GB" sz="1800" dirty="0"/>
              <a:t>BE CAREFUL. Correlation is </a:t>
            </a:r>
            <a:r>
              <a:rPr lang="en-GB" sz="1800" b="1" u="sng" dirty="0"/>
              <a:t>not</a:t>
            </a:r>
            <a:r>
              <a:rPr lang="en-GB" sz="1800" dirty="0"/>
              <a:t> causation. A relationship does not mean that the variables are related. </a:t>
            </a:r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E.g. you could establish a strong correlation between shoe sizes and reading fluency. But they are not related!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F71720D-C768-4FF6-A7A7-806F4E591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489810"/>
              </p:ext>
            </p:extLst>
          </p:nvPr>
        </p:nvGraphicFramePr>
        <p:xfrm>
          <a:off x="5453981" y="3741821"/>
          <a:ext cx="2862262" cy="1447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071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Coefficient, </a:t>
                      </a:r>
                      <a:r>
                        <a:rPr lang="en-GB" sz="1100" i="1" dirty="0"/>
                        <a:t>r</a:t>
                      </a:r>
                      <a:endParaRPr lang="en-GB" sz="1100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GB" sz="1100"/>
                        <a:t>Strength of Association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Positive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Negative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071">
                <a:tc>
                  <a:txBody>
                    <a:bodyPr/>
                    <a:lstStyle/>
                    <a:p>
                      <a:r>
                        <a:rPr lang="en-GB" sz="1100"/>
                        <a:t>Small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.1 to 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-0.1 to -0.3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071">
                <a:tc>
                  <a:txBody>
                    <a:bodyPr/>
                    <a:lstStyle/>
                    <a:p>
                      <a:r>
                        <a:rPr lang="en-GB" sz="1100"/>
                        <a:t>Medium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.3 to 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-0.3 to -0.5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071">
                <a:tc>
                  <a:txBody>
                    <a:bodyPr/>
                    <a:lstStyle/>
                    <a:p>
                      <a:r>
                        <a:rPr lang="en-GB" sz="1100"/>
                        <a:t>Large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.5 to 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-0.5 to -1.0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BA9DDD8A-0E15-4B5A-A030-1B1EDD25C527}"/>
              </a:ext>
            </a:extLst>
          </p:cNvPr>
          <p:cNvSpPr txBox="1">
            <a:spLocks/>
          </p:cNvSpPr>
          <p:nvPr/>
        </p:nvSpPr>
        <p:spPr>
          <a:xfrm>
            <a:off x="1088685" y="1136490"/>
            <a:ext cx="4365296" cy="1049235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/>
              <a:t>Correlation</a:t>
            </a:r>
          </a:p>
        </p:txBody>
      </p:sp>
    </p:spTree>
    <p:extLst>
      <p:ext uri="{BB962C8B-B14F-4D97-AF65-F5344CB8AC3E}">
        <p14:creationId xmlns:p14="http://schemas.microsoft.com/office/powerpoint/2010/main" val="141398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576F4-7B31-4B63-A3A1-A6EBF8841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DF4A4C78-C7D5-413F-8E7B-B08FF600A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685" y="2369049"/>
            <a:ext cx="7202456" cy="4272383"/>
          </a:xfrm>
        </p:spPr>
        <p:txBody>
          <a:bodyPr rtlCol="0">
            <a:normAutofit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GB" sz="2400" dirty="0"/>
              <a:t>Determines whether there is a statistically significant difference between the means in two unrelated groups (independent t-test) or related groups (dependent t-test).</a:t>
            </a:r>
          </a:p>
          <a:p>
            <a:pPr>
              <a:spcBef>
                <a:spcPts val="0"/>
              </a:spcBef>
              <a:buNone/>
              <a:defRPr/>
            </a:pPr>
            <a:endParaRPr lang="en-GB" sz="1600" dirty="0"/>
          </a:p>
          <a:p>
            <a:pPr>
              <a:spcBef>
                <a:spcPts val="0"/>
              </a:spcBef>
              <a:defRPr/>
            </a:pPr>
            <a:r>
              <a:rPr lang="en-GB" sz="2400" dirty="0"/>
              <a:t>Independent t-test: </a:t>
            </a:r>
          </a:p>
          <a:p>
            <a:pPr marL="480060" lvl="1">
              <a:spcBef>
                <a:spcPts val="0"/>
              </a:spcBef>
              <a:defRPr/>
            </a:pPr>
            <a:r>
              <a:rPr lang="en-GB" sz="1600" dirty="0"/>
              <a:t>investigating differences in individuals, which means that when comparing two groups, an individual in one group cannot also be a member of the other group and vice versa.</a:t>
            </a:r>
          </a:p>
          <a:p>
            <a:pPr marL="480060" lvl="1">
              <a:spcBef>
                <a:spcPts val="0"/>
              </a:spcBef>
              <a:defRPr/>
            </a:pPr>
            <a:r>
              <a:rPr lang="en-GB" sz="1600" dirty="0"/>
              <a:t>The independent t-test requires that the dependent variable is approximately normally distributed within each group.</a:t>
            </a:r>
          </a:p>
          <a:p>
            <a:pPr>
              <a:spcBef>
                <a:spcPts val="0"/>
              </a:spcBef>
              <a:defRPr/>
            </a:pPr>
            <a:r>
              <a:rPr lang="en-GB" sz="2400" dirty="0"/>
              <a:t>Dependent t-test: </a:t>
            </a:r>
          </a:p>
          <a:p>
            <a:pPr marL="480060" lvl="1">
              <a:spcBef>
                <a:spcPts val="0"/>
              </a:spcBef>
              <a:defRPr/>
            </a:pPr>
            <a:r>
              <a:rPr lang="en-GB" sz="1600" dirty="0"/>
              <a:t>“Repeated-measures" statistical test. This indicates that the same subjects are tested more than once. The dependent t-test can also look for "changes" between means when the subjects are measured on the same dependent variable but at two time points. </a:t>
            </a:r>
          </a:p>
          <a:p>
            <a:pPr marL="480060" lvl="1">
              <a:spcBef>
                <a:spcPts val="0"/>
              </a:spcBef>
              <a:defRPr/>
            </a:pPr>
            <a:r>
              <a:rPr lang="en-GB" sz="1600" dirty="0"/>
              <a:t>For the dependent t-test, the distribution of the differences between the scores of the two related groups needs to be normally distributed. 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06D37CA-1E65-4F71-A15D-3CC079AAAD75}"/>
              </a:ext>
            </a:extLst>
          </p:cNvPr>
          <p:cNvSpPr txBox="1">
            <a:spLocks/>
          </p:cNvSpPr>
          <p:nvPr/>
        </p:nvSpPr>
        <p:spPr>
          <a:xfrm>
            <a:off x="847535" y="1153435"/>
            <a:ext cx="7448930" cy="1049235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/>
              <a:t>T-test (independent/dependent)</a:t>
            </a:r>
          </a:p>
        </p:txBody>
      </p:sp>
    </p:spTree>
    <p:extLst>
      <p:ext uri="{BB962C8B-B14F-4D97-AF65-F5344CB8AC3E}">
        <p14:creationId xmlns:p14="http://schemas.microsoft.com/office/powerpoint/2010/main" val="234319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BC297-53A0-4B78-A963-55C4F4785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711" y="104098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GB" sz="4000" dirty="0"/>
              <a:t>Research Questions - TASK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57EFE13-B1C4-4D85-A681-1E66903CFF44}"/>
              </a:ext>
            </a:extLst>
          </p:cNvPr>
          <p:cNvSpPr txBox="1">
            <a:spLocks/>
          </p:cNvSpPr>
          <p:nvPr/>
        </p:nvSpPr>
        <p:spPr bwMode="auto">
          <a:xfrm>
            <a:off x="383340" y="2093494"/>
            <a:ext cx="8183563" cy="4078705"/>
          </a:xfrm>
          <a:prstGeom prst="rect">
            <a:avLst/>
          </a:prstGeom>
          <a:noFill/>
          <a:ln>
            <a:noFill/>
          </a:ln>
          <a:extLst/>
        </p:spPr>
        <p:txBody>
          <a:bodyPr lIns="182880" tIns="91440"/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altLang="en-US" sz="2000" dirty="0"/>
              <a:t>Clearly and explicitly define your problem</a:t>
            </a:r>
          </a:p>
          <a:p>
            <a:r>
              <a:rPr lang="en-GB" altLang="en-US" sz="2000" dirty="0"/>
              <a:t>Think about your research questions: can/should they be answered quantitatively? If so, what variables can you make explicit?</a:t>
            </a:r>
            <a:endParaRPr lang="en-GB" sz="2000" dirty="0"/>
          </a:p>
          <a:p>
            <a:pPr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The research questions should express a relationship between the variables of interest.</a:t>
            </a:r>
          </a:p>
          <a:p>
            <a:pPr>
              <a:defRPr/>
            </a:pPr>
            <a:r>
              <a:rPr lang="en-US" sz="2000" dirty="0"/>
              <a:t>The statement of relations between variables must allow the possibility of empirical measurement (think about how).</a:t>
            </a:r>
          </a:p>
          <a:p>
            <a:pPr>
              <a:defRPr/>
            </a:pPr>
            <a:r>
              <a:rPr lang="en-GB" sz="2000" dirty="0"/>
              <a:t>Research questions (and hypotheses for that matter) do not transmit value judgments.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1600" dirty="0"/>
              <a:t> </a:t>
            </a:r>
            <a:endParaRPr lang="en-GB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8A04-935C-4320-8757-9C02B0901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3179701"/>
            <a:ext cx="7920773" cy="498598"/>
          </a:xfrm>
        </p:spPr>
        <p:txBody>
          <a:bodyPr/>
          <a:lstStyle/>
          <a:p>
            <a:pPr algn="ctr"/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262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7FBCF-CDEE-4C09-9816-29E4E5B59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453" y="2993608"/>
            <a:ext cx="3025397" cy="2005649"/>
          </a:xfrm>
        </p:spPr>
        <p:txBody>
          <a:bodyPr anchor="t">
            <a:normAutofit/>
          </a:bodyPr>
          <a:lstStyle/>
          <a:p>
            <a:pPr algn="ctr"/>
            <a:r>
              <a:rPr lang="en-GB" sz="3200" dirty="0"/>
              <a:t>Issues in measurement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E8C5864-7521-4622-9FF7-5A617AABB4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494232"/>
              </p:ext>
            </p:extLst>
          </p:nvPr>
        </p:nvGraphicFramePr>
        <p:xfrm>
          <a:off x="3904562" y="1848451"/>
          <a:ext cx="4435078" cy="3477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400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B67C6-0460-4AB2-AD06-54C747CF2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pic>
        <p:nvPicPr>
          <p:cNvPr id="3075" name="Content Placeholder 3" descr="Kelvin.jpg">
            <a:extLst>
              <a:ext uri="{FF2B5EF4-FFF2-40B4-BE49-F238E27FC236}">
                <a16:creationId xmlns:a16="http://schemas.microsoft.com/office/drawing/2014/main" id="{2E0BFD90-6100-4E5F-A2A2-77748F9C71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8684" y="2024845"/>
            <a:ext cx="2370534" cy="28729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76" name="TextBox 4">
            <a:extLst>
              <a:ext uri="{FF2B5EF4-FFF2-40B4-BE49-F238E27FC236}">
                <a16:creationId xmlns:a16="http://schemas.microsoft.com/office/drawing/2014/main" id="{BC4CECD1-5D04-4552-9098-4853BE77D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7908" y="2010262"/>
            <a:ext cx="4673132" cy="346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 dirty="0">
                <a:latin typeface="+mj-lt"/>
              </a:rPr>
              <a:t>William Thomson, 1st Baron Kelvin, 1824 – 1907</a:t>
            </a:r>
            <a:endParaRPr lang="en-GB" altLang="en-US" sz="1400" dirty="0">
              <a:latin typeface="+mj-lt"/>
            </a:endParaRPr>
          </a:p>
          <a:p>
            <a:pPr eaLnBrk="1" hangingPunct="1"/>
            <a:endParaRPr lang="en-GB" altLang="en-US" sz="1400" dirty="0">
              <a:latin typeface="+mj-lt"/>
            </a:endParaRPr>
          </a:p>
          <a:p>
            <a:pPr eaLnBrk="1" hangingPunct="1"/>
            <a:r>
              <a:rPr lang="en-GB" altLang="en-US" sz="1400" dirty="0">
                <a:latin typeface="+mj-lt"/>
              </a:rPr>
              <a:t>"In physical science the first essential step in the direction of learning any subject is to find principles of numerical reckoning and practicable methods for measuring some quality connected with it. I often say that when you can measure what you are speaking about, and express it in numbers, you know something about it; but when you cannot measure it, when you cannot express it in numbers, your knowledge is of a meagre and unsatisfactory kind; it may be the beginning of knowledge, but you have scarcely in your thoughts advanced to the state of </a:t>
            </a:r>
            <a:r>
              <a:rPr lang="en-GB" altLang="en-US" sz="1400" i="1" dirty="0">
                <a:latin typeface="+mj-lt"/>
              </a:rPr>
              <a:t>Science</a:t>
            </a:r>
            <a:r>
              <a:rPr lang="en-GB" altLang="en-US" sz="1400" dirty="0">
                <a:latin typeface="+mj-lt"/>
              </a:rPr>
              <a:t>, whatever the matter may be." [PLA, vol. 1, "Electrical Units of Measurement", 1883-05-03]</a:t>
            </a:r>
          </a:p>
          <a:p>
            <a:pPr eaLnBrk="1" hangingPunct="1"/>
            <a:endParaRPr lang="en-GB" altLang="en-US" sz="900" dirty="0"/>
          </a:p>
        </p:txBody>
      </p:sp>
      <p:sp>
        <p:nvSpPr>
          <p:cNvPr id="3077" name="TextBox 5">
            <a:extLst>
              <a:ext uri="{FF2B5EF4-FFF2-40B4-BE49-F238E27FC236}">
                <a16:creationId xmlns:a16="http://schemas.microsoft.com/office/drawing/2014/main" id="{00D117D7-98CC-4214-A474-028CBB2B5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684" y="5272171"/>
            <a:ext cx="7232356" cy="120032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 dirty="0">
                <a:latin typeface="+mj-lt"/>
              </a:rPr>
              <a:t>TASK: Is it true that if we cannot measure something, we cannot know anything about it?</a:t>
            </a:r>
          </a:p>
          <a:p>
            <a:pPr eaLnBrk="1" hangingPunct="1"/>
            <a:r>
              <a:rPr lang="en-GB" altLang="en-US" b="1" dirty="0">
                <a:latin typeface="+mj-lt"/>
              </a:rPr>
              <a:t>Is an inability to measure something a sign that we cannot define it properly?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384D360-761B-4283-AD01-D12D204BD256}"/>
              </a:ext>
            </a:extLst>
          </p:cNvPr>
          <p:cNvSpPr txBox="1">
            <a:spLocks/>
          </p:cNvSpPr>
          <p:nvPr/>
        </p:nvSpPr>
        <p:spPr>
          <a:xfrm>
            <a:off x="950495" y="1010510"/>
            <a:ext cx="7062537" cy="483434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/>
              <a:t>Objective measurement</a:t>
            </a:r>
          </a:p>
        </p:txBody>
      </p:sp>
    </p:spTree>
    <p:extLst>
      <p:ext uri="{BB962C8B-B14F-4D97-AF65-F5344CB8AC3E}">
        <p14:creationId xmlns:p14="http://schemas.microsoft.com/office/powerpoint/2010/main" val="347505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/>
              <a:t>Reductionism</a:t>
            </a:r>
            <a:r>
              <a:rPr lang="en-GB" sz="2000" dirty="0"/>
              <a:t>: </a:t>
            </a:r>
          </a:p>
          <a:p>
            <a:pPr lvl="1"/>
            <a:r>
              <a:rPr lang="en-GB" sz="2000" dirty="0"/>
              <a:t>an attempt to explain complex phenomena in terms of simpler, underlying causes</a:t>
            </a:r>
          </a:p>
          <a:p>
            <a:pPr lvl="1"/>
            <a:r>
              <a:rPr lang="en-GB" sz="2000" dirty="0"/>
              <a:t>Turning a complex, but isolated, language performance into a number indexical of language ability to make claims about proficiency in some real-world language context</a:t>
            </a:r>
          </a:p>
          <a:p>
            <a:pPr lvl="2"/>
            <a:r>
              <a:rPr lang="en-GB" sz="2000" i="1" dirty="0">
                <a:solidFill>
                  <a:schemeClr val="accent1"/>
                </a:solidFill>
              </a:rPr>
              <a:t>E.g. “grammar is far more powerful in terms of generalisability than any other language feature” (Davies, 1978: 151)</a:t>
            </a:r>
          </a:p>
          <a:p>
            <a:pPr lvl="1"/>
            <a:r>
              <a:rPr lang="en-GB" sz="2000" dirty="0"/>
              <a:t>However, language is not isolated; it always occurs in social contexts (Wittgenstein, 1951). </a:t>
            </a:r>
          </a:p>
          <a:p>
            <a:pPr lvl="1"/>
            <a:r>
              <a:rPr lang="en-GB" sz="2000" dirty="0"/>
              <a:t>TASK: To what extent can we simplify a phenomenon before lose what we are interested in?</a:t>
            </a:r>
          </a:p>
          <a:p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FC7006A-F753-4AB8-ABDE-8066FF2CC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999" y="544317"/>
            <a:ext cx="6113179" cy="606301"/>
          </a:xfrm>
        </p:spPr>
        <p:txBody>
          <a:bodyPr/>
          <a:lstStyle/>
          <a:p>
            <a:r>
              <a:rPr lang="en-GB" sz="3200" dirty="0"/>
              <a:t>Principles of measurement</a:t>
            </a:r>
          </a:p>
        </p:txBody>
      </p:sp>
    </p:spTree>
    <p:extLst>
      <p:ext uri="{BB962C8B-B14F-4D97-AF65-F5344CB8AC3E}">
        <p14:creationId xmlns:p14="http://schemas.microsoft.com/office/powerpoint/2010/main" val="4103623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1FD2C7F-4045-4C8A-AF9D-EAC95E39B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999" y="544317"/>
            <a:ext cx="5824421" cy="606301"/>
          </a:xfrm>
        </p:spPr>
        <p:txBody>
          <a:bodyPr/>
          <a:lstStyle/>
          <a:p>
            <a:r>
              <a:rPr lang="en-GB" sz="3200" dirty="0"/>
              <a:t>Principles of measurement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D6333-EF3B-42F8-B4E8-75F0FB27E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99" y="1239252"/>
            <a:ext cx="8220295" cy="5125713"/>
          </a:xfrm>
        </p:spPr>
        <p:txBody>
          <a:bodyPr/>
          <a:lstStyle/>
          <a:p>
            <a:r>
              <a:rPr lang="en-GB" sz="2400" b="1" dirty="0"/>
              <a:t>Central limit theorem</a:t>
            </a:r>
            <a:r>
              <a:rPr lang="en-GB" sz="2400" dirty="0"/>
              <a:t>: large numbers of observations will tend towards centrality. </a:t>
            </a:r>
          </a:p>
          <a:p>
            <a:r>
              <a:rPr lang="en-GB" sz="2400" dirty="0"/>
              <a:t>TASK: What phenomena can you think of that fit this pattern?</a:t>
            </a:r>
          </a:p>
          <a:p>
            <a:endParaRPr lang="en-GB" dirty="0"/>
          </a:p>
        </p:txBody>
      </p:sp>
      <p:pic>
        <p:nvPicPr>
          <p:cNvPr id="5" name="Picture 4" descr="ch2fig2.jpg">
            <a:extLst>
              <a:ext uri="{FF2B5EF4-FFF2-40B4-BE49-F238E27FC236}">
                <a16:creationId xmlns:a16="http://schemas.microsoft.com/office/drawing/2014/main" id="{BFEDCF0C-FEC2-4733-8B5A-924EC9D4EA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0052" y="3201310"/>
            <a:ext cx="7884188" cy="266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014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8D84DFF-DBE4-4326-9E62-FC601CC93C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8AE863-2747-4585-8D74-FEE318804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999" y="544317"/>
            <a:ext cx="6197401" cy="469124"/>
          </a:xfrm>
        </p:spPr>
        <p:txBody>
          <a:bodyPr/>
          <a:lstStyle/>
          <a:p>
            <a:r>
              <a:rPr lang="en-GB" sz="2400" dirty="0"/>
              <a:t>Key Concepts in objective measurement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A656A-8BBF-4A15-A89B-583D88A6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1600" dirty="0"/>
              <a:t>N-size: the number of observations</a:t>
            </a:r>
          </a:p>
          <a:p>
            <a:r>
              <a:rPr lang="en-GB" altLang="en-US" sz="1600" dirty="0"/>
              <a:t>Variable: a characteristic or feature or measure collected and placed into a dataset for each observation</a:t>
            </a:r>
          </a:p>
          <a:p>
            <a:endParaRPr lang="en-GB" dirty="0"/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34533F13-8E9C-4679-B9BF-950612185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801" y="2690336"/>
            <a:ext cx="3050599" cy="147732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latin typeface="+mj-lt"/>
              </a:rPr>
              <a:t>NOTE:  A statistic is a single number representative of some larger ‘reality’.  It is claimed to be an ‘index’ of that reality</a:t>
            </a:r>
          </a:p>
        </p:txBody>
      </p:sp>
      <p:pic>
        <p:nvPicPr>
          <p:cNvPr id="6" name="Picture 3" descr="Variables.JPG">
            <a:extLst>
              <a:ext uri="{FF2B5EF4-FFF2-40B4-BE49-F238E27FC236}">
                <a16:creationId xmlns:a16="http://schemas.microsoft.com/office/drawing/2014/main" id="{1F22F15F-F1EB-4535-814A-5CD1F6CD89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665" y="2255545"/>
            <a:ext cx="4628647" cy="300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C036F5A-2621-4296-920F-F1E0BB3AD883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3439400" y="2553159"/>
            <a:ext cx="2179347" cy="875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217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2A075-03FC-44F5-8B67-DE08D8B41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219" y="964615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GB" dirty="0"/>
              <a:t>Hypotheses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1F6382E9-D8BA-4B67-A52A-EFD203087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19" y="2178551"/>
            <a:ext cx="8183562" cy="4187825"/>
          </a:xfrm>
        </p:spPr>
        <p:txBody>
          <a:bodyPr/>
          <a:lstStyle/>
          <a:p>
            <a:r>
              <a:rPr lang="en-GB" altLang="en-US" dirty="0"/>
              <a:t>What is a hypothesis?</a:t>
            </a:r>
          </a:p>
          <a:p>
            <a:pPr lvl="1"/>
            <a:r>
              <a:rPr lang="en-US" altLang="en-US" dirty="0"/>
              <a:t>A reasonable proposal of an explanation for observations</a:t>
            </a:r>
            <a:r>
              <a:rPr lang="en-GB" altLang="en-US" sz="1600" dirty="0"/>
              <a:t> </a:t>
            </a:r>
            <a:r>
              <a:rPr lang="en-US" altLang="en-US" dirty="0"/>
              <a:t>or a reasonable proposal of a solution to a problem</a:t>
            </a:r>
            <a:endParaRPr lang="en-GB" altLang="en-US" dirty="0"/>
          </a:p>
          <a:p>
            <a:r>
              <a:rPr lang="en-GB" altLang="en-US" dirty="0"/>
              <a:t>What makes a good hypothesis?</a:t>
            </a:r>
          </a:p>
          <a:p>
            <a:pPr lvl="1"/>
            <a:r>
              <a:rPr lang="en-GB" altLang="en-US" dirty="0"/>
              <a:t>Specific and testable</a:t>
            </a:r>
          </a:p>
          <a:p>
            <a:r>
              <a:rPr lang="en-GB" altLang="en-US" dirty="0"/>
              <a:t>What should it look like?</a:t>
            </a:r>
          </a:p>
          <a:p>
            <a:pPr lvl="1"/>
            <a:r>
              <a:rPr lang="en-GB" altLang="en-US" dirty="0"/>
              <a:t>A directional statement – a clear affirmation, </a:t>
            </a:r>
            <a:r>
              <a:rPr lang="en-GB" altLang="en-US" i="1" dirty="0"/>
              <a:t>or</a:t>
            </a:r>
          </a:p>
          <a:p>
            <a:pPr lvl="1"/>
            <a:r>
              <a:rPr lang="en-GB" altLang="en-US" dirty="0"/>
              <a:t>It may be a formula:		H</a:t>
            </a:r>
            <a:r>
              <a:rPr lang="en-GB" altLang="en-US" baseline="-25000" dirty="0"/>
              <a:t>1</a:t>
            </a:r>
            <a:r>
              <a:rPr lang="en-GB" altLang="en-US" dirty="0"/>
              <a:t>: µ</a:t>
            </a:r>
            <a:r>
              <a:rPr lang="en-GB" altLang="en-US" baseline="-25000" dirty="0"/>
              <a:t>1</a:t>
            </a:r>
            <a:r>
              <a:rPr lang="en-GB" altLang="en-US" dirty="0"/>
              <a:t> = µ</a:t>
            </a:r>
            <a:r>
              <a:rPr lang="en-GB" altLang="en-US" baseline="-25000" dirty="0"/>
              <a:t>2</a:t>
            </a:r>
            <a:endParaRPr lang="en-GB" altLang="en-US" dirty="0"/>
          </a:p>
          <a:p>
            <a:pPr lvl="1"/>
            <a:r>
              <a:rPr lang="en-GB" altLang="en-US" dirty="0"/>
              <a:t>Null hypothesis:		H</a:t>
            </a:r>
            <a:r>
              <a:rPr lang="en-GB" altLang="en-US" baseline="-25000" dirty="0"/>
              <a:t>0</a:t>
            </a:r>
            <a:r>
              <a:rPr lang="en-GB" altLang="en-US" dirty="0"/>
              <a:t>: µ</a:t>
            </a:r>
            <a:r>
              <a:rPr lang="en-GB" altLang="en-US" baseline="-25000" dirty="0"/>
              <a:t>1</a:t>
            </a:r>
            <a:r>
              <a:rPr lang="en-GB" altLang="en-US" dirty="0"/>
              <a:t> ≠ µ</a:t>
            </a:r>
            <a:r>
              <a:rPr lang="en-GB" altLang="en-US" baseline="-25000" dirty="0"/>
              <a:t>2</a:t>
            </a:r>
            <a:endParaRPr lang="en-GB" altLang="en-US" dirty="0"/>
          </a:p>
          <a:p>
            <a:endParaRPr lang="en-GB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E108C-3A08-44CF-AF31-A0D8F6539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438" y="1198229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GB" sz="4000" dirty="0"/>
              <a:t>Hypotheses - TASK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344F789-CA2C-4A9E-88A8-1D22EFB85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19" y="2250741"/>
            <a:ext cx="8183562" cy="4187825"/>
          </a:xfrm>
        </p:spPr>
        <p:txBody>
          <a:bodyPr/>
          <a:lstStyle/>
          <a:p>
            <a:r>
              <a:rPr lang="en-GB" altLang="en-US" sz="1800" dirty="0"/>
              <a:t>Consider the following hypotheses. Are they ‘good’ or ‘bad’? Give reasons.</a:t>
            </a:r>
          </a:p>
          <a:p>
            <a:pPr lvl="1"/>
            <a:r>
              <a:rPr lang="en-GB" altLang="en-US" sz="1500" dirty="0"/>
              <a:t>Democratic education improves the learning of young people.</a:t>
            </a:r>
          </a:p>
          <a:p>
            <a:pPr lvl="1"/>
            <a:r>
              <a:rPr lang="en-GB" altLang="en-US" sz="1500" dirty="0"/>
              <a:t>Group work is good for children.</a:t>
            </a:r>
          </a:p>
          <a:p>
            <a:pPr lvl="1"/>
            <a:r>
              <a:rPr lang="en-GB" altLang="en-US" sz="1500" dirty="0"/>
              <a:t>The level of music in affects memory functioning in GCSE revision classes.</a:t>
            </a:r>
          </a:p>
          <a:p>
            <a:pPr lvl="1"/>
            <a:r>
              <a:rPr lang="en-GB" altLang="en-US" sz="1500" dirty="0"/>
              <a:t>What is the best way to teach Chinese students?</a:t>
            </a:r>
          </a:p>
          <a:p>
            <a:pPr lvl="1"/>
            <a:r>
              <a:rPr lang="en-GB" altLang="en-US" sz="1500" dirty="0"/>
              <a:t>Using modern technology in a classroom is beneficial for teenagers.</a:t>
            </a:r>
          </a:p>
          <a:p>
            <a:pPr lvl="1"/>
            <a:r>
              <a:rPr lang="en-GB" altLang="en-US" sz="1500" dirty="0"/>
              <a:t>Boys are more likely to perform well if learning is perceived as competition.</a:t>
            </a:r>
          </a:p>
          <a:p>
            <a:pPr lvl="1"/>
            <a:r>
              <a:rPr lang="en-GB" altLang="en-US" sz="1500" dirty="0"/>
              <a:t>The ability to communicate easily is a mark of the recognition of personal esteem.</a:t>
            </a:r>
          </a:p>
          <a:p>
            <a:pPr lvl="1"/>
            <a:r>
              <a:rPr lang="en-GB" altLang="en-US" sz="1500" dirty="0"/>
              <a:t>Social language development is related to extroversion.</a:t>
            </a:r>
          </a:p>
          <a:p>
            <a:pPr lvl="1"/>
            <a:r>
              <a:rPr lang="en-GB" altLang="en-US" sz="1500" dirty="0"/>
              <a:t>Physical punishment should never be used in disciplinary practice.</a:t>
            </a:r>
          </a:p>
          <a:p>
            <a:pPr lvl="1"/>
            <a:r>
              <a:rPr lang="en-GB" altLang="en-US" sz="1500" dirty="0"/>
              <a:t>Children with stable home backgrounds perform better on standardised tests.</a:t>
            </a:r>
          </a:p>
          <a:p>
            <a:pPr lvl="1"/>
            <a:r>
              <a:rPr lang="en-GB" altLang="en-US" sz="1500" dirty="0"/>
              <a:t>Using video as well as audio leads to increased comprehension in English listening tasks.</a:t>
            </a:r>
            <a:endParaRPr lang="en-GB" altLang="en-US" sz="2000" dirty="0"/>
          </a:p>
          <a:p>
            <a:r>
              <a:rPr lang="en-GB" altLang="en-US" sz="1800" dirty="0"/>
              <a:t>Can we add to our list of what makes a good hypothesis based on discussion of these hypotheses?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76723E47-52BB-4FAA-A05C-2DF49523D5BE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FAE18331-D8CD-423A-9602-E45A08067BF7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E71F6A81-7D12-4207-BA77-D48B227BF69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OU_STANDARD</Template>
  <TotalTime>81</TotalTime>
  <Words>2056</Words>
  <Application>Microsoft Office PowerPoint</Application>
  <PresentationFormat>On-screen Show (4:3)</PresentationFormat>
  <Paragraphs>278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Verdana</vt:lpstr>
      <vt:lpstr>Wingdings 2</vt:lpstr>
      <vt:lpstr>OU Title</vt:lpstr>
      <vt:lpstr>OU Section</vt:lpstr>
      <vt:lpstr>OU Layouts</vt:lpstr>
      <vt:lpstr>INTRODUCTION TO QUANTITATIVE METHODS</vt:lpstr>
      <vt:lpstr>PowerPoint Presentation</vt:lpstr>
      <vt:lpstr>Issues in measurement</vt:lpstr>
      <vt:lpstr>PowerPoint Presentation</vt:lpstr>
      <vt:lpstr>Principles of measurement</vt:lpstr>
      <vt:lpstr>Principles of measurement</vt:lpstr>
      <vt:lpstr>Key Concepts in objective measurement</vt:lpstr>
      <vt:lpstr>Hypotheses</vt:lpstr>
      <vt:lpstr>Hypotheses - TASK</vt:lpstr>
      <vt:lpstr>Types of Variables</vt:lpstr>
      <vt:lpstr>PowerPoint Presentation</vt:lpstr>
      <vt:lpstr>Types of Variables</vt:lpstr>
      <vt:lpstr>PowerPoint Presentation</vt:lpstr>
      <vt:lpstr>Types of Scales</vt:lpstr>
      <vt:lpstr>Types of Scales</vt:lpstr>
      <vt:lpstr>PowerPoint Presentation</vt:lpstr>
      <vt:lpstr>Potential Problems</vt:lpstr>
      <vt:lpstr>Constructs</vt:lpstr>
      <vt:lpstr>Surveys and Questionnaires</vt:lpstr>
      <vt:lpstr>Question Types</vt:lpstr>
      <vt:lpstr>Question Types</vt:lpstr>
      <vt:lpstr>Questionnaire Guidelines</vt:lpstr>
      <vt:lpstr>Common Statistical Analysis</vt:lpstr>
      <vt:lpstr>Common Statistical Analysis</vt:lpstr>
      <vt:lpstr>PowerPoint Presentation</vt:lpstr>
      <vt:lpstr>PowerPoint Presentation</vt:lpstr>
      <vt:lpstr>PowerPoint Presentation</vt:lpstr>
      <vt:lpstr>Research Questions - TASK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QUANTITATIVE METHODS</dc:title>
  <dc:creator>Nathaniel.Owen</dc:creator>
  <cp:lastModifiedBy>Nathaniel.Owen</cp:lastModifiedBy>
  <cp:revision>21</cp:revision>
  <dcterms:created xsi:type="dcterms:W3CDTF">2019-01-24T10:28:05Z</dcterms:created>
  <dcterms:modified xsi:type="dcterms:W3CDTF">2019-01-24T11:49:30Z</dcterms:modified>
</cp:coreProperties>
</file>