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57" r:id="rId19"/>
  </p:sldIdLst>
  <p:sldSz cx="10460038" cy="7561263"/>
  <p:notesSz cx="6350000" cy="9474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84A"/>
    <a:srgbClr val="EF6820"/>
    <a:srgbClr val="9FAA00"/>
    <a:srgbClr val="5C705E"/>
    <a:srgbClr val="00AFAD"/>
    <a:srgbClr val="00B1EA"/>
    <a:srgbClr val="856FB3"/>
    <a:srgbClr val="D6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724" autoAdjust="0"/>
  </p:normalViewPr>
  <p:slideViewPr>
    <p:cSldViewPr>
      <p:cViewPr varScale="1">
        <p:scale>
          <a:sx n="68" d="100"/>
          <a:sy n="68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70544B-73B7-4CD3-9C02-E1CA2C089D9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5140" name="Picture 20" descr="OU_masterlogo_colour_29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63" y="431800"/>
            <a:ext cx="18097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2E5447-4BAB-44CB-85D9-0D50504BF0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B66478-2909-476D-A860-00F8262E7E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689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100" y="1238250"/>
            <a:ext cx="784383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100" y="3971925"/>
            <a:ext cx="784383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1EB5E-9E3C-4277-8EF1-8DE8FA21DD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79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B389AF-D13B-45CA-AF86-990BA6D834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888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1884363"/>
            <a:ext cx="9021763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5" y="5059363"/>
            <a:ext cx="9021763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2FE7CF-48D8-4961-98C3-3C59CC6F4F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318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8C3283-AB31-4AC0-8A69-F4DD3E0186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222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03225"/>
            <a:ext cx="9021763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1854200"/>
            <a:ext cx="442436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25" y="2762250"/>
            <a:ext cx="4424363" cy="4062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00" y="1854200"/>
            <a:ext cx="44465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2762250"/>
            <a:ext cx="4446588" cy="4062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8C3B6A-016B-4271-A43A-1C8C8A684E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9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583246-2972-498F-B837-F48E24002C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588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4BAC0-1D66-4611-977E-18B77067F2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956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0DECCD-D728-4E71-969E-142084B910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55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D27B9F-1015-4FC9-AB05-7434BDEA735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9275" y="212407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40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20364C-0709-4536-9AFF-93236F540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2002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44F526-DA1D-4721-AC39-2D17599632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372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3850-8047-48A9-B6FE-932F211F1B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956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1884363"/>
            <a:ext cx="9021763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5" y="5059363"/>
            <a:ext cx="9021763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AF3C51-70F6-4808-8A75-A9ED66E0B3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391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275F3-1B28-4C22-BA26-EC4ED44FE8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62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03225"/>
            <a:ext cx="9021763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1854200"/>
            <a:ext cx="442436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25" y="2762250"/>
            <a:ext cx="4424363" cy="4062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00" y="1854200"/>
            <a:ext cx="44465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2762250"/>
            <a:ext cx="4446588" cy="4062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3BE5B-403A-430D-85EA-6123DC278C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07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707778-68BE-4D92-B18D-80FEB20467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97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9CF7A3-B0B4-46D3-9AE8-0CEF75E42E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92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D7639B-1182-492F-8014-D6B6A4CDA2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004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EB1C11-3BA5-4E8B-B9A3-AEF6C9CAE2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19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Title in colour - Arial 48pt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Tabbed text information in black with bullet - Arial 28pt</a:t>
            </a:r>
          </a:p>
          <a:p>
            <a:pPr lvl="1"/>
            <a:r>
              <a:rPr lang="en-GB" altLang="en-US" smtClean="0"/>
              <a:t>Bullet point should be in the same colour as heading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E0AB9838-FBF7-428D-BE35-AF0F360C30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4110" name="Picture 14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796925" rtl="0" eaLnBrk="1" fontAlgn="base" hangingPunct="1">
        <a:spcBef>
          <a:spcPct val="0"/>
        </a:spcBef>
        <a:spcAft>
          <a:spcPct val="0"/>
        </a:spcAft>
        <a:defRPr sz="4800" kern="12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2pPr>
      <a:lvl3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3pPr>
      <a:lvl4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4pPr>
      <a:lvl5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5pPr>
      <a:lvl6pPr marL="4572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6pPr>
      <a:lvl7pPr marL="9144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7pPr>
      <a:lvl8pPr marL="13716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8pPr>
      <a:lvl9pPr marL="18288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panose="020B0604020202020204" pitchFamily="34" charset="0"/>
        </a:defRPr>
      </a:lvl9pPr>
    </p:titleStyle>
    <p:bodyStyle>
      <a:lvl1pPr marL="298450" indent="-2984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5" indent="-1968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238" indent="-1984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75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Divider title in black - Arial 50pt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Subheading in black - Arial 20pt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7D3F1B84-CC5A-4A2B-A811-C84D3D5733E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1207" name="Picture 7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96925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2pPr>
      <a:lvl3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3pPr>
      <a:lvl4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4pPr>
      <a:lvl5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98450" indent="-2984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5" indent="-1968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238" indent="-198438" algn="l" defTabSz="796925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7525" indent="-198438" algn="l" defTabSz="796925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_ENREF_2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_ENREF_25"/><Relationship Id="rId2" Type="http://schemas.openxmlformats.org/officeDocument/2006/relationships/hyperlink" Target="#_ENREF_8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ENREF_35"/><Relationship Id="rId2" Type="http://schemas.openxmlformats.org/officeDocument/2006/relationships/hyperlink" Target="#_ENREF_9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ENREF_12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ENREF_6"/><Relationship Id="rId2" Type="http://schemas.openxmlformats.org/officeDocument/2006/relationships/hyperlink" Target="#_ENREF_27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ENREF_16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_ENREF_29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491" y="2700511"/>
            <a:ext cx="7633024" cy="2523381"/>
          </a:xfrm>
        </p:spPr>
        <p:txBody>
          <a:bodyPr/>
          <a:lstStyle/>
          <a:p>
            <a:r>
              <a:rPr lang="en-US" sz="5292" dirty="0"/>
              <a:t/>
            </a:r>
            <a:br>
              <a:rPr lang="en-US" sz="5292" dirty="0"/>
            </a:br>
            <a:r>
              <a:rPr lang="en-US" sz="5292" dirty="0"/>
              <a:t>Life History and Narrative</a:t>
            </a:r>
            <a:endParaRPr lang="en-US" sz="4410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41877"/>
          </a:xfrm>
        </p:spPr>
        <p:txBody>
          <a:bodyPr/>
          <a:lstStyle/>
          <a:p>
            <a:r>
              <a:rPr lang="en-US" dirty="0" smtClean="0"/>
              <a:t>Dr </a:t>
            </a:r>
            <a:r>
              <a:rPr lang="en-US" smtClean="0"/>
              <a:t>Alan Floyd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2850201"/>
          </a:xfrm>
        </p:spPr>
        <p:txBody>
          <a:bodyPr/>
          <a:lstStyle/>
          <a:p>
            <a:r>
              <a:rPr lang="en-US" sz="3600" dirty="0" smtClean="0"/>
              <a:t>“what is central is the relationship between the individual and wider structures…narrative inquiry therefore goes beyond the telling of stories...” (</a:t>
            </a:r>
            <a:r>
              <a:rPr lang="en-US" sz="3600" dirty="0" err="1" smtClean="0">
                <a:hlinkClick r:id="rId2" action="ppaction://hlinkfile" tooltip="Bathmaker, 2010 #670"/>
              </a:rPr>
              <a:t>Bathmaker</a:t>
            </a:r>
            <a:r>
              <a:rPr lang="en-US" sz="3600" dirty="0" smtClean="0">
                <a:hlinkClick r:id="rId2" action="ppaction://hlinkfile" tooltip="Bathmaker, 2010 #670"/>
              </a:rPr>
              <a:t> &amp; Harnett, 2010, p.4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3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4151313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Two main approaches:</a:t>
            </a:r>
          </a:p>
          <a:p>
            <a:pPr lvl="1"/>
            <a:r>
              <a:rPr lang="en-US" sz="3900" dirty="0" smtClean="0"/>
              <a:t>The first is to attempt to reduce the data by using coding and thematic analysis techniques</a:t>
            </a:r>
          </a:p>
          <a:p>
            <a:pPr lvl="1"/>
            <a:r>
              <a:rPr lang="en-US" sz="3900" dirty="0" smtClean="0"/>
              <a:t>The second is to attempt to </a:t>
            </a:r>
            <a:r>
              <a:rPr lang="en-US" sz="3900" dirty="0" err="1" smtClean="0"/>
              <a:t>analyse</a:t>
            </a:r>
            <a:r>
              <a:rPr lang="en-US" sz="3900" dirty="0" smtClean="0"/>
              <a:t> the data as a whole, in narrative form. </a:t>
            </a:r>
          </a:p>
          <a:p>
            <a:r>
              <a:rPr lang="en-US" sz="3900" dirty="0" smtClean="0"/>
              <a:t>Can they be reconciled?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49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958196"/>
          </a:xfrm>
        </p:spPr>
        <p:txBody>
          <a:bodyPr/>
          <a:lstStyle/>
          <a:p>
            <a:r>
              <a:rPr lang="en-GB" sz="3600" dirty="0" smtClean="0"/>
              <a:t>Notes</a:t>
            </a:r>
          </a:p>
          <a:p>
            <a:r>
              <a:rPr lang="en-GB" sz="3600" dirty="0" smtClean="0"/>
              <a:t>Transcription – who?</a:t>
            </a:r>
          </a:p>
          <a:p>
            <a:pPr lvl="1"/>
            <a:r>
              <a:rPr lang="en-GB" sz="3600" dirty="0" smtClean="0"/>
              <a:t>Time</a:t>
            </a:r>
          </a:p>
          <a:p>
            <a:pPr lvl="1"/>
            <a:r>
              <a:rPr lang="en-GB" sz="3600" dirty="0" smtClean="0"/>
              <a:t>volume</a:t>
            </a:r>
          </a:p>
          <a:p>
            <a:r>
              <a:rPr lang="en-GB" sz="3600" dirty="0" smtClean="0"/>
              <a:t>Iterative </a:t>
            </a:r>
          </a:p>
          <a:p>
            <a:r>
              <a:rPr lang="en-GB" sz="3600" dirty="0" smtClean="0"/>
              <a:t>Respondent validation?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64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810464"/>
          </a:xfrm>
        </p:spPr>
        <p:txBody>
          <a:bodyPr/>
          <a:lstStyle/>
          <a:p>
            <a:r>
              <a:rPr lang="en-GB" sz="3600" dirty="0" smtClean="0"/>
              <a:t>Coding/thematic analysis</a:t>
            </a:r>
          </a:p>
          <a:p>
            <a:r>
              <a:rPr lang="en-GB" sz="3600" dirty="0" smtClean="0"/>
              <a:t>Profiles (</a:t>
            </a:r>
            <a:r>
              <a:rPr lang="en-GB" sz="3600" dirty="0" err="1" smtClean="0"/>
              <a:t>Seidman</a:t>
            </a:r>
            <a:r>
              <a:rPr lang="en-GB" sz="3600" dirty="0" smtClean="0"/>
              <a:t>, 2006)</a:t>
            </a:r>
          </a:p>
          <a:p>
            <a:r>
              <a:rPr lang="en-GB" sz="3600" dirty="0" smtClean="0"/>
              <a:t>Validity/Reliability?</a:t>
            </a:r>
          </a:p>
          <a:p>
            <a:pPr lvl="1"/>
            <a:r>
              <a:rPr lang="en-GB" sz="3600" dirty="0" smtClean="0"/>
              <a:t>“Improving ?”</a:t>
            </a:r>
          </a:p>
          <a:p>
            <a:pPr lvl="1"/>
            <a:r>
              <a:rPr lang="en-GB" sz="3600" dirty="0" smtClean="0"/>
              <a:t>Triangulation or supplementation?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5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135188"/>
          </a:xfrm>
        </p:spPr>
        <p:txBody>
          <a:bodyPr>
            <a:noAutofit/>
          </a:bodyPr>
          <a:lstStyle/>
          <a:p>
            <a:r>
              <a:rPr lang="en-GB" sz="3600" dirty="0" smtClean="0"/>
              <a:t>Presentation</a:t>
            </a:r>
          </a:p>
          <a:p>
            <a:r>
              <a:rPr lang="en-GB" sz="3600" dirty="0" smtClean="0"/>
              <a:t>Links to theory</a:t>
            </a:r>
          </a:p>
          <a:p>
            <a:pPr lvl="1"/>
            <a:r>
              <a:rPr lang="en-GB" sz="3600" dirty="0" smtClean="0"/>
              <a:t>Connecting to broader social and cultural narratives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5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85526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Making bias explicit?</a:t>
            </a:r>
          </a:p>
          <a:p>
            <a:pPr lvl="1"/>
            <a:r>
              <a:rPr lang="en-GB" sz="3600" dirty="0" smtClean="0"/>
              <a:t>Short  biography</a:t>
            </a:r>
          </a:p>
          <a:p>
            <a:pPr lvl="1"/>
            <a:r>
              <a:rPr lang="en-GB" sz="3600" dirty="0" smtClean="0"/>
              <a:t>Highlight the epistemological and ontological positions that have underpinned your work</a:t>
            </a:r>
          </a:p>
          <a:p>
            <a:pPr lvl="1"/>
            <a:r>
              <a:rPr lang="en-GB" sz="3600" dirty="0" smtClean="0"/>
              <a:t>early on in your report?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5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01" y="3014003"/>
            <a:ext cx="10375732" cy="2997934"/>
          </a:xfrm>
        </p:spPr>
        <p:txBody>
          <a:bodyPr/>
          <a:lstStyle/>
          <a:p>
            <a:r>
              <a:rPr lang="en-GB" sz="3600" dirty="0" smtClean="0"/>
              <a:t>Being </a:t>
            </a:r>
            <a:r>
              <a:rPr lang="en-GB" sz="3600" i="1" dirty="0" smtClean="0"/>
              <a:t>‘in the midst’ </a:t>
            </a:r>
          </a:p>
          <a:p>
            <a:pPr lvl="1"/>
            <a:r>
              <a:rPr lang="en-GB" sz="3200" dirty="0">
                <a:solidFill>
                  <a:schemeClr val="tx2"/>
                </a:solidFill>
              </a:rPr>
              <a:t>(</a:t>
            </a:r>
            <a:r>
              <a:rPr lang="en-GB" sz="3200" dirty="0" err="1">
                <a:solidFill>
                  <a:schemeClr val="tx2"/>
                </a:solidFill>
              </a:rPr>
              <a:t>Clandinin</a:t>
            </a:r>
            <a:r>
              <a:rPr lang="en-GB" sz="3200" dirty="0">
                <a:solidFill>
                  <a:schemeClr val="tx2"/>
                </a:solidFill>
              </a:rPr>
              <a:t> and Connelly, </a:t>
            </a:r>
            <a:r>
              <a:rPr lang="en-GB" sz="3200" dirty="0">
                <a:solidFill>
                  <a:schemeClr val="tx2"/>
                </a:solidFill>
                <a:hlinkClick r:id="rId2" action="ppaction://hlinkfile" tooltip="Clandinin, 2000 #422"/>
              </a:rPr>
              <a:t>2000</a:t>
            </a:r>
            <a:r>
              <a:rPr lang="en-GB" sz="3200" dirty="0">
                <a:solidFill>
                  <a:schemeClr val="tx2"/>
                </a:solidFill>
              </a:rPr>
              <a:t>, p.63)</a:t>
            </a:r>
          </a:p>
          <a:p>
            <a:r>
              <a:rPr lang="en-GB" sz="3600" i="1" dirty="0" smtClean="0"/>
              <a:t>...being in life history work can alter lives.</a:t>
            </a:r>
            <a:r>
              <a:rPr lang="en-GB" sz="3600" dirty="0" smtClean="0"/>
              <a:t> </a:t>
            </a:r>
          </a:p>
          <a:p>
            <a:pPr lvl="1"/>
            <a:r>
              <a:rPr lang="en-GB" sz="3200" dirty="0">
                <a:solidFill>
                  <a:schemeClr val="tx2"/>
                </a:solidFill>
              </a:rPr>
              <a:t>(Goodson and Sikes, </a:t>
            </a:r>
            <a:r>
              <a:rPr lang="en-GB" sz="3200" dirty="0">
                <a:solidFill>
                  <a:schemeClr val="tx2"/>
                </a:solidFill>
                <a:hlinkClick r:id="rId3" action="ppaction://hlinkfile" tooltip="Goodson, 2001 #402"/>
              </a:rPr>
              <a:t>2001, p. 109</a:t>
            </a:r>
            <a:r>
              <a:rPr lang="en-GB" sz="3200" dirty="0">
                <a:solidFill>
                  <a:schemeClr val="tx2"/>
                </a:solidFill>
              </a:rPr>
              <a:t>)   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5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356668"/>
            <a:ext cx="9410700" cy="1557539"/>
          </a:xfrm>
          <a:noFill/>
          <a:ln/>
        </p:spPr>
        <p:txBody>
          <a:bodyPr/>
          <a:lstStyle/>
          <a:p>
            <a:r>
              <a:rPr lang="en-GB" altLang="en-US" sz="9600" dirty="0" smtClean="0">
                <a:solidFill>
                  <a:schemeClr val="tx1"/>
                </a:solidFill>
              </a:rPr>
              <a:t>Questions?</a:t>
            </a:r>
            <a:endParaRPr lang="en-GB" altLang="en-US" sz="96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6013450"/>
            <a:ext cx="9410700" cy="53657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3000" dirty="0"/>
              <a:t>www.open.ac.uk</a:t>
            </a:r>
          </a:p>
        </p:txBody>
      </p:sp>
      <p:pic>
        <p:nvPicPr>
          <p:cNvPr id="20487" name="Picture 7" descr="OU_masterlogo_colour_29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431800"/>
            <a:ext cx="18097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91" y="1404367"/>
            <a:ext cx="10375732" cy="911208"/>
          </a:xfrm>
        </p:spPr>
        <p:txBody>
          <a:bodyPr/>
          <a:lstStyle/>
          <a:p>
            <a:r>
              <a:rPr lang="en-GB" sz="5400" dirty="0"/>
              <a:t>Why Life History/Narrative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071800"/>
          </a:xfrm>
        </p:spPr>
        <p:txBody>
          <a:bodyPr/>
          <a:lstStyle/>
          <a:p>
            <a:r>
              <a:rPr lang="en-GB" sz="3600" dirty="0" smtClean="0"/>
              <a:t>Useful for understanding complex social situations</a:t>
            </a:r>
          </a:p>
          <a:p>
            <a:r>
              <a:rPr lang="en-GB" sz="3600" dirty="0" smtClean="0"/>
              <a:t>Biography, history and context inextricably linked</a:t>
            </a:r>
          </a:p>
          <a:p>
            <a:r>
              <a:rPr lang="en-GB" sz="3600" dirty="0" smtClean="0"/>
              <a:t>Research Question?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75" y="1260351"/>
            <a:ext cx="9410700" cy="911208"/>
          </a:xfrm>
        </p:spPr>
        <p:txBody>
          <a:bodyPr/>
          <a:lstStyle/>
          <a:p>
            <a:r>
              <a:rPr lang="en-GB" sz="5400" dirty="0" smtClean="0"/>
              <a:t>What is it?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900" i="1" dirty="0" smtClean="0"/>
              <a:t>Contemporary narrative inquiry can be characterised as an amalgam of interdisciplinary analytic lenses, diverse disciplinary approaches, and both traditional and innovative methods – all revolving around an interest in biographical particulars as narrated by the ones who live them. </a:t>
            </a:r>
            <a:r>
              <a:rPr lang="en-GB" sz="3900" dirty="0" smtClean="0"/>
              <a:t>(Chase 2005, p.651)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34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88343"/>
            <a:ext cx="9410700" cy="911208"/>
          </a:xfrm>
        </p:spPr>
        <p:txBody>
          <a:bodyPr/>
          <a:lstStyle/>
          <a:p>
            <a:r>
              <a:rPr lang="en-GB" sz="5400" dirty="0" smtClean="0"/>
              <a:t>What is it?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475" y="2099550"/>
            <a:ext cx="9410700" cy="478543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Developing field (</a:t>
            </a:r>
            <a:r>
              <a:rPr lang="en-GB" sz="3200" dirty="0" err="1" smtClean="0">
                <a:hlinkClick r:id="rId2" action="ppaction://hlinkfile" tooltip="Clandinin, 2007 #727"/>
              </a:rPr>
              <a:t>Clandinin</a:t>
            </a:r>
            <a:r>
              <a:rPr lang="en-GB" sz="3200" dirty="0" smtClean="0">
                <a:hlinkClick r:id="rId2" action="ppaction://hlinkfile" tooltip="Clandinin, 2007 #727"/>
              </a:rPr>
              <a:t>, </a:t>
            </a:r>
            <a:r>
              <a:rPr lang="en-GB" sz="3200" dirty="0" err="1" smtClean="0">
                <a:hlinkClick r:id="rId2" action="ppaction://hlinkfile" tooltip="Clandinin, 2007 #727"/>
              </a:rPr>
              <a:t>Pushor</a:t>
            </a:r>
            <a:r>
              <a:rPr lang="en-GB" sz="3200" dirty="0" smtClean="0">
                <a:hlinkClick r:id="rId2" action="ppaction://hlinkfile" tooltip="Clandinin, 2007 #727"/>
              </a:rPr>
              <a:t>, &amp; Orr, 2007</a:t>
            </a:r>
            <a:r>
              <a:rPr lang="en-GB" sz="3200" dirty="0" smtClean="0"/>
              <a:t>) </a:t>
            </a:r>
          </a:p>
          <a:p>
            <a:r>
              <a:rPr lang="en-GB" sz="3200" dirty="0" smtClean="0"/>
              <a:t>Concerned with personal perspectives of people’s experiences of an event or series of events (</a:t>
            </a:r>
            <a:r>
              <a:rPr lang="en-GB" sz="3200" dirty="0" smtClean="0">
                <a:hlinkClick r:id="rId3" action="ppaction://hlinkfile" tooltip="Newby, 2010 #679"/>
              </a:rPr>
              <a:t>Newby, 2010</a:t>
            </a:r>
            <a:r>
              <a:rPr lang="en-GB" sz="3200" dirty="0" smtClean="0"/>
              <a:t>)  </a:t>
            </a:r>
          </a:p>
          <a:p>
            <a:r>
              <a:rPr lang="en-GB" sz="3200" dirty="0" smtClean="0"/>
              <a:t>Particularly suited to studies whose research questions are based around exploring perceived, subjective experiences of individuals or groups of individuals.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85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Research Practices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4"/>
            <a:ext cx="9410700" cy="3625798"/>
          </a:xfrm>
        </p:spPr>
        <p:txBody>
          <a:bodyPr/>
          <a:lstStyle/>
          <a:p>
            <a:r>
              <a:rPr lang="en-GB" sz="3600" dirty="0" smtClean="0"/>
              <a:t>autobiography - when the narrative is constructed by the researcher</a:t>
            </a:r>
          </a:p>
          <a:p>
            <a:r>
              <a:rPr lang="en-GB" sz="3600" dirty="0" smtClean="0"/>
              <a:t>oral history - when individuals or groups of individuals reflect on events</a:t>
            </a:r>
          </a:p>
          <a:p>
            <a:r>
              <a:rPr lang="en-GB" sz="3600" dirty="0" smtClean="0"/>
              <a:t>life history - when a person’s entire life is narrated (</a:t>
            </a:r>
            <a:r>
              <a:rPr lang="en-GB" sz="3600" dirty="0" err="1" smtClean="0">
                <a:hlinkClick r:id="rId2" action="ppaction://hlinkfile" tooltip="Cresswell, 2007 #501"/>
              </a:rPr>
              <a:t>Cresswell</a:t>
            </a:r>
            <a:r>
              <a:rPr lang="en-GB" sz="3600" dirty="0" smtClean="0">
                <a:hlinkClick r:id="rId2" action="ppaction://hlinkfile" tooltip="Cresswell, 2007 #501"/>
              </a:rPr>
              <a:t>, 2007</a:t>
            </a:r>
            <a:r>
              <a:rPr lang="en-GB" sz="3600" dirty="0" smtClean="0"/>
              <a:t>).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61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927276"/>
          </a:xfrm>
        </p:spPr>
        <p:txBody>
          <a:bodyPr/>
          <a:lstStyle/>
          <a:p>
            <a:r>
              <a:rPr lang="en-GB" sz="3600" dirty="0" smtClean="0"/>
              <a:t>Participants</a:t>
            </a:r>
          </a:p>
          <a:p>
            <a:r>
              <a:rPr lang="en-GB" sz="3600" dirty="0" smtClean="0"/>
              <a:t>Numbers</a:t>
            </a:r>
          </a:p>
          <a:p>
            <a:r>
              <a:rPr lang="en-GB" sz="3600" dirty="0" smtClean="0"/>
              <a:t>The interview (recorded)</a:t>
            </a:r>
          </a:p>
          <a:p>
            <a:r>
              <a:rPr lang="en-GB" sz="3600" dirty="0" smtClean="0"/>
              <a:t>Every situation unique:</a:t>
            </a:r>
          </a:p>
          <a:p>
            <a:pPr lvl="1"/>
            <a:r>
              <a:rPr lang="en-GB" sz="3600" dirty="0" smtClean="0"/>
              <a:t>Example 1</a:t>
            </a:r>
          </a:p>
          <a:p>
            <a:pPr lvl="1"/>
            <a:r>
              <a:rPr lang="en-GB" sz="3600" dirty="0" smtClean="0"/>
              <a:t>Example 2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81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41513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Use open-ended questions</a:t>
            </a:r>
          </a:p>
          <a:p>
            <a:r>
              <a:rPr lang="en-GB" sz="3600" dirty="0" smtClean="0"/>
              <a:t>Get the respondent to tell stories of their experiences </a:t>
            </a:r>
          </a:p>
          <a:p>
            <a:pPr lvl="1"/>
            <a:r>
              <a:rPr lang="en-GB" sz="3600" dirty="0" err="1" smtClean="0"/>
              <a:t>Hollway</a:t>
            </a:r>
            <a:r>
              <a:rPr lang="en-GB" sz="3600" dirty="0" smtClean="0"/>
              <a:t> and Jefferson (</a:t>
            </a:r>
            <a:r>
              <a:rPr lang="en-GB" sz="3600" dirty="0" smtClean="0">
                <a:hlinkClick r:id="rId2" action="ppaction://hlinkfile" tooltip="Hollway, 2000 #423"/>
              </a:rPr>
              <a:t>2000</a:t>
            </a:r>
            <a:r>
              <a:rPr lang="en-GB" sz="3600" dirty="0" smtClean="0"/>
              <a:t>)</a:t>
            </a:r>
          </a:p>
          <a:p>
            <a:r>
              <a:rPr lang="en-GB" sz="3600" dirty="0" smtClean="0"/>
              <a:t>follow up themes using the respondent’s ordering and phrasing Chase (</a:t>
            </a:r>
            <a:r>
              <a:rPr lang="en-GB" sz="3600" dirty="0" smtClean="0">
                <a:hlinkClick r:id="rId3" action="ppaction://hlinkfile" tooltip="Chase, 1995 #505"/>
              </a:rPr>
              <a:t>1995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18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01" y="3014003"/>
            <a:ext cx="10375732" cy="3574939"/>
          </a:xfrm>
        </p:spPr>
        <p:txBody>
          <a:bodyPr/>
          <a:lstStyle/>
          <a:p>
            <a:r>
              <a:rPr lang="en-GB" sz="3600" dirty="0" smtClean="0"/>
              <a:t>Schedule?</a:t>
            </a:r>
          </a:p>
          <a:p>
            <a:r>
              <a:rPr lang="en-GB" sz="3600" dirty="0" smtClean="0"/>
              <a:t>“I would like to ask you to begin with your life history” </a:t>
            </a:r>
            <a:r>
              <a:rPr lang="en-GB" sz="3600" dirty="0">
                <a:solidFill>
                  <a:schemeClr val="tx2"/>
                </a:solidFill>
              </a:rPr>
              <a:t>Flick (</a:t>
            </a:r>
            <a:r>
              <a:rPr lang="en-GB" sz="3600" dirty="0">
                <a:solidFill>
                  <a:schemeClr val="tx2"/>
                </a:solidFill>
                <a:hlinkClick r:id="rId2" action="ppaction://hlinkfile" tooltip="Flick, 2006 #507"/>
              </a:rPr>
              <a:t>2006, p. 173</a:t>
            </a:r>
            <a:r>
              <a:rPr lang="en-GB" sz="3600" dirty="0">
                <a:solidFill>
                  <a:schemeClr val="tx2"/>
                </a:solidFill>
              </a:rPr>
              <a:t>) </a:t>
            </a:r>
          </a:p>
          <a:p>
            <a:r>
              <a:rPr lang="en-GB" sz="3600" dirty="0" smtClean="0"/>
              <a:t>Over to you...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3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2850201"/>
          </a:xfrm>
        </p:spPr>
        <p:txBody>
          <a:bodyPr/>
          <a:lstStyle/>
          <a:p>
            <a:r>
              <a:rPr lang="en-GB" sz="3600" dirty="0" err="1" smtClean="0"/>
              <a:t>Josselson</a:t>
            </a:r>
            <a:r>
              <a:rPr lang="en-GB" sz="3600" dirty="0" smtClean="0"/>
              <a:t> and </a:t>
            </a:r>
            <a:r>
              <a:rPr lang="en-GB" sz="3600" dirty="0" err="1" smtClean="0"/>
              <a:t>Lieblich</a:t>
            </a:r>
            <a:r>
              <a:rPr lang="en-GB" sz="3600" dirty="0" smtClean="0"/>
              <a:t> (</a:t>
            </a:r>
            <a:r>
              <a:rPr lang="en-GB" sz="3600" dirty="0" smtClean="0">
                <a:hlinkClick r:id="rId2" action="ppaction://hlinkfile" tooltip="Josselson, 1993 #443"/>
              </a:rPr>
              <a:t>1993, xii</a:t>
            </a:r>
            <a:r>
              <a:rPr lang="en-GB" sz="3600" dirty="0" smtClean="0"/>
              <a:t>): “</a:t>
            </a:r>
            <a:r>
              <a:rPr lang="en-US" sz="3600" dirty="0" smtClean="0"/>
              <a:t>Knowing…must also include the conceptual. Story cannot stand alone but must be linked to some theoretical concepts or previous knowledge.”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EDD9-3438-4765-8D92-4D8C3DF5F8E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99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16</TotalTime>
  <Words>482</Words>
  <Application>Microsoft Office PowerPoint</Application>
  <PresentationFormat>Custom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OU PowerPoint</vt:lpstr>
      <vt:lpstr>Divider</vt:lpstr>
      <vt:lpstr> Life History and Narrative</vt:lpstr>
      <vt:lpstr>Why Life History/Narrative</vt:lpstr>
      <vt:lpstr>What is it?</vt:lpstr>
      <vt:lpstr>What is it?</vt:lpstr>
      <vt:lpstr>Narrative Research Practices </vt:lpstr>
      <vt:lpstr>Collecting data</vt:lpstr>
      <vt:lpstr>The interview</vt:lpstr>
      <vt:lpstr>The interview</vt:lpstr>
      <vt:lpstr>Analysis</vt:lpstr>
      <vt:lpstr>Analysis</vt:lpstr>
      <vt:lpstr>Analysis</vt:lpstr>
      <vt:lpstr>Analysis</vt:lpstr>
      <vt:lpstr>Analysis</vt:lpstr>
      <vt:lpstr>Writing up</vt:lpstr>
      <vt:lpstr>Writing up</vt:lpstr>
      <vt:lpstr>And finally</vt:lpstr>
      <vt:lpstr>Questions?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Alan.Floyd</dc:creator>
  <cp:lastModifiedBy>Anne.Foward</cp:lastModifiedBy>
  <cp:revision>5</cp:revision>
  <dcterms:created xsi:type="dcterms:W3CDTF">2015-09-22T09:44:59Z</dcterms:created>
  <dcterms:modified xsi:type="dcterms:W3CDTF">2016-01-22T09:59:40Z</dcterms:modified>
</cp:coreProperties>
</file>