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11"/>
  </p:notesMasterIdLst>
  <p:handoutMasterIdLst>
    <p:handoutMasterId r:id="rId12"/>
  </p:handoutMasterIdLst>
  <p:sldIdLst>
    <p:sldId id="319" r:id="rId9"/>
    <p:sldId id="32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FFD7"/>
    <a:srgbClr val="4F9AE9"/>
    <a:srgbClr val="CAD2FF"/>
    <a:srgbClr val="060645"/>
    <a:srgbClr val="FFD7FD"/>
    <a:srgbClr val="FF8A76"/>
    <a:srgbClr val="FFB4FF"/>
    <a:srgbClr val="D6FFF2"/>
    <a:srgbClr val="FEE3E9"/>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F23C7-3BF6-4EB8-B246-A04C1131BCD5}" v="18" dt="2026-05-27T13:51:58.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p:restoredTop sz="86563"/>
  </p:normalViewPr>
  <p:slideViewPr>
    <p:cSldViewPr snapToGrid="0">
      <p:cViewPr varScale="1">
        <p:scale>
          <a:sx n="96" d="100"/>
          <a:sy n="96" d="100"/>
        </p:scale>
        <p:origin x="990" y="72"/>
      </p:cViewPr>
      <p:guideLst>
        <p:guide orient="horz" pos="2160"/>
        <p:guide pos="3840"/>
      </p:guideLst>
    </p:cSldViewPr>
  </p:slideViewPr>
  <p:outlineViewPr>
    <p:cViewPr>
      <p:scale>
        <a:sx n="33" d="100"/>
        <a:sy n="33" d="100"/>
      </p:scale>
      <p:origin x="0" y="-21472"/>
    </p:cViewPr>
  </p:outlin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15/06/2026</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6/15/2026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D40E8B0-3B62-532E-CE42-A3E6FDDFDE1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E1542C5E-68EC-8AF5-80D1-B28AD6CD2F7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5" name="Text Placeholder 11">
            <a:extLst>
              <a:ext uri="{FF2B5EF4-FFF2-40B4-BE49-F238E27FC236}">
                <a16:creationId xmlns:a16="http://schemas.microsoft.com/office/drawing/2014/main" id="{9FEF65C5-460E-FA21-D5A4-89B945A157B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39EF2175-79D4-C751-5757-BD3B632DF1C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9E7BCFB4-52D8-AB3A-B496-979C9126C966}"/>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488D0769-700C-B45D-A282-AC13D3471A1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B2C029B1-D3AF-4207-4861-9E36D8537EA9}"/>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8" name="Text Placeholder 11">
            <a:extLst>
              <a:ext uri="{FF2B5EF4-FFF2-40B4-BE49-F238E27FC236}">
                <a16:creationId xmlns:a16="http://schemas.microsoft.com/office/drawing/2014/main" id="{3A7EBA30-5646-79F7-5FE5-811E66D70361}"/>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6/15/2026</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forms.cloud.microsoft/e/80Nf5hkkrS" TargetMode="External"/><Relationship Id="rId2" Type="http://schemas.openxmlformats.org/officeDocument/2006/relationships/hyperlink" Target="https://forms.cloud.microsoft/e/GGqUiB0Fnz" TargetMode="External"/><Relationship Id="rId1" Type="http://schemas.openxmlformats.org/officeDocument/2006/relationships/slideLayout" Target="../slideLayouts/slideLayout12.xml"/><Relationship Id="rId5" Type="http://schemas.openxmlformats.org/officeDocument/2006/relationships/hyperlink" Target="mailto:louise.Wallace@open.ac.uk" TargetMode="External"/><Relationship Id="rId4" Type="http://schemas.openxmlformats.org/officeDocument/2006/relationships/hyperlink" Target="mailto:gemma.ryan-Blackwell@open.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FA435FA-51A6-0D31-F312-0D10539CC389}"/>
              </a:ext>
            </a:extLst>
          </p:cNvPr>
          <p:cNvSpPr>
            <a:spLocks noGrp="1"/>
          </p:cNvSpPr>
          <p:nvPr>
            <p:ph type="body" sz="quarter" idx="24"/>
          </p:nvPr>
        </p:nvSpPr>
        <p:spPr>
          <a:xfrm>
            <a:off x="413915" y="265516"/>
            <a:ext cx="10766703" cy="497161"/>
          </a:xfrm>
        </p:spPr>
        <p:txBody>
          <a:bodyPr/>
          <a:lstStyle/>
          <a:p>
            <a:r>
              <a:rPr lang="en-GB" dirty="0"/>
              <a:t>The ‘seven challenges’</a:t>
            </a:r>
          </a:p>
        </p:txBody>
      </p:sp>
      <p:sp>
        <p:nvSpPr>
          <p:cNvPr id="10" name="Text Placeholder 9">
            <a:extLst>
              <a:ext uri="{FF2B5EF4-FFF2-40B4-BE49-F238E27FC236}">
                <a16:creationId xmlns:a16="http://schemas.microsoft.com/office/drawing/2014/main" id="{E20A6649-9706-89CB-5961-D91983A0BEBF}"/>
              </a:ext>
            </a:extLst>
          </p:cNvPr>
          <p:cNvSpPr>
            <a:spLocks noGrp="1"/>
          </p:cNvSpPr>
          <p:nvPr>
            <p:ph type="body" sz="quarter" idx="15"/>
          </p:nvPr>
        </p:nvSpPr>
        <p:spPr>
          <a:xfrm>
            <a:off x="413915" y="901825"/>
            <a:ext cx="11002617" cy="4532243"/>
          </a:xfrm>
        </p:spPr>
        <p:txBody>
          <a:bodyPr/>
          <a:lstStyle/>
          <a:p>
            <a:pPr marL="0" indent="0">
              <a:buNone/>
            </a:pPr>
            <a:r>
              <a:rPr lang="en-GB" b="1" dirty="0"/>
              <a:t>Aims</a:t>
            </a:r>
          </a:p>
          <a:p>
            <a:pPr>
              <a:buFont typeface="Arial" panose="020B0604020202020204" pitchFamily="34" charset="0"/>
              <a:buChar char="•"/>
            </a:pPr>
            <a:r>
              <a:rPr lang="en-GB" dirty="0"/>
              <a:t>Consider seven common challenges faced by panel members:</a:t>
            </a:r>
          </a:p>
          <a:p>
            <a:pPr>
              <a:buFont typeface="Arial" panose="020B0604020202020204" pitchFamily="34" charset="0"/>
              <a:buChar char="•"/>
            </a:pPr>
            <a:r>
              <a:rPr lang="en-GB" dirty="0"/>
              <a:t>Focus on witnesses who may have been harmed by a registrant</a:t>
            </a:r>
          </a:p>
          <a:p>
            <a:pPr lvl="1"/>
            <a:r>
              <a:rPr lang="en-GB" dirty="0"/>
              <a:t>Have vulnerabilities affecting participation and evidence quality</a:t>
            </a:r>
          </a:p>
          <a:p>
            <a:pPr lvl="1"/>
            <a:r>
              <a:rPr lang="en-GB" dirty="0"/>
              <a:t>To reduce the risk of re-traumatisation when recounting traumatic events</a:t>
            </a:r>
          </a:p>
          <a:p>
            <a:pPr>
              <a:buFont typeface="Arial" panose="020B0604020202020204" pitchFamily="34" charset="0"/>
              <a:buChar char="•"/>
            </a:pPr>
            <a:r>
              <a:rPr lang="en-GB" dirty="0"/>
              <a:t>Recognise that vulnerability is situational and may change over time (Sorbie &amp; Garippa, 2025)</a:t>
            </a:r>
          </a:p>
          <a:p>
            <a:pPr>
              <a:buFont typeface="Arial" panose="020B0604020202020204" pitchFamily="34" charset="0"/>
              <a:buChar char="•"/>
            </a:pPr>
            <a:r>
              <a:rPr lang="en-GB" dirty="0"/>
              <a:t>The overall aim is to prompt reflection around preparation, questioning, emotional responses, and the overall witness experience and to help panel members think more deeply about their role in reducing harm and supporting witnesses effectively.</a:t>
            </a:r>
          </a:p>
          <a:p>
            <a:pPr>
              <a:buFont typeface="Arial" panose="020B0604020202020204" pitchFamily="34" charset="0"/>
              <a:buChar char="•"/>
            </a:pPr>
            <a:endParaRPr lang="en-GB" dirty="0"/>
          </a:p>
          <a:p>
            <a:pPr marL="0" indent="0">
              <a:buNone/>
            </a:pPr>
            <a:r>
              <a:rPr lang="en-GB" b="1" dirty="0"/>
              <a:t>Approach / context</a:t>
            </a:r>
          </a:p>
          <a:p>
            <a:pPr>
              <a:buFont typeface="Arial" panose="020B0604020202020204" pitchFamily="34" charset="0"/>
              <a:buChar char="•"/>
            </a:pPr>
            <a:r>
              <a:rPr lang="en-GB" dirty="0"/>
              <a:t>Present realistic scenarios</a:t>
            </a:r>
          </a:p>
          <a:p>
            <a:pPr>
              <a:buFont typeface="Arial" panose="020B0604020202020204" pitchFamily="34" charset="0"/>
              <a:buChar char="•"/>
            </a:pPr>
            <a:r>
              <a:rPr lang="en-GB" dirty="0"/>
              <a:t>Explore how challenges can be addressed using a trauma-informed approach</a:t>
            </a:r>
          </a:p>
          <a:p>
            <a:pPr>
              <a:buFont typeface="Arial" panose="020B0604020202020204" pitchFamily="34" charset="0"/>
              <a:buChar char="•"/>
            </a:pPr>
            <a:r>
              <a:rPr lang="en-GB" dirty="0"/>
              <a:t>Ensure fairness to all parties is maintained</a:t>
            </a:r>
          </a:p>
          <a:p>
            <a:pPr>
              <a:buFont typeface="Arial" panose="020B0604020202020204" pitchFamily="34" charset="0"/>
              <a:buChar char="•"/>
            </a:pPr>
            <a:r>
              <a:rPr lang="en-GB" dirty="0"/>
              <a:t>Scenarios are designed for learning and reflection</a:t>
            </a:r>
          </a:p>
          <a:p>
            <a:pPr>
              <a:buFont typeface="Arial" panose="020B0604020202020204" pitchFamily="34" charset="0"/>
              <a:buChar char="•"/>
            </a:pPr>
            <a:r>
              <a:rPr lang="en-GB" dirty="0"/>
              <a:t>Not intended to reflect or critique any specific regulator’s processes</a:t>
            </a:r>
          </a:p>
        </p:txBody>
      </p:sp>
    </p:spTree>
    <p:extLst>
      <p:ext uri="{BB962C8B-B14F-4D97-AF65-F5344CB8AC3E}">
        <p14:creationId xmlns:p14="http://schemas.microsoft.com/office/powerpoint/2010/main" val="312323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48079C2-A02F-53E8-9F7F-85431E35B8BD}"/>
              </a:ext>
            </a:extLst>
          </p:cNvPr>
          <p:cNvSpPr>
            <a:spLocks noGrp="1"/>
          </p:cNvSpPr>
          <p:nvPr>
            <p:ph type="body" sz="quarter" idx="24"/>
          </p:nvPr>
        </p:nvSpPr>
        <p:spPr/>
        <p:txBody>
          <a:bodyPr/>
          <a:lstStyle/>
          <a:p>
            <a:r>
              <a:rPr lang="en-GB" dirty="0"/>
              <a:t>We value your feedback</a:t>
            </a:r>
          </a:p>
        </p:txBody>
      </p:sp>
      <p:sp>
        <p:nvSpPr>
          <p:cNvPr id="9" name="Text Placeholder 8">
            <a:extLst>
              <a:ext uri="{FF2B5EF4-FFF2-40B4-BE49-F238E27FC236}">
                <a16:creationId xmlns:a16="http://schemas.microsoft.com/office/drawing/2014/main" id="{23AE7E26-AA08-0C21-D929-5CB232547CDE}"/>
              </a:ext>
            </a:extLst>
          </p:cNvPr>
          <p:cNvSpPr>
            <a:spLocks noGrp="1"/>
          </p:cNvSpPr>
          <p:nvPr>
            <p:ph type="body" sz="quarter" idx="15"/>
          </p:nvPr>
        </p:nvSpPr>
        <p:spPr>
          <a:xfrm>
            <a:off x="413915" y="1431235"/>
            <a:ext cx="10178419" cy="3568147"/>
          </a:xfrm>
        </p:spPr>
        <p:txBody>
          <a:bodyPr/>
          <a:lstStyle/>
          <a:p>
            <a:pPr marL="0" indent="0">
              <a:buNone/>
            </a:pPr>
            <a:r>
              <a:rPr lang="en-GB" dirty="0"/>
              <a:t>We are always looking for ways to improve our training. </a:t>
            </a:r>
          </a:p>
          <a:p>
            <a:pPr marL="0" indent="0">
              <a:buNone/>
            </a:pPr>
            <a:endParaRPr lang="en-GB" dirty="0"/>
          </a:p>
          <a:p>
            <a:pPr marL="0" indent="0">
              <a:buNone/>
            </a:pPr>
            <a:r>
              <a:rPr lang="en-GB" dirty="0"/>
              <a:t>Please provide feedback using the links below:</a:t>
            </a:r>
          </a:p>
          <a:p>
            <a:pPr marL="0" indent="0">
              <a:buNone/>
            </a:pPr>
            <a:endParaRPr lang="en-GB" dirty="0"/>
          </a:p>
          <a:p>
            <a:pPr lvl="0">
              <a:buFont typeface="Arial" panose="020B0604020202020204" pitchFamily="34" charset="0"/>
              <a:buChar char="•"/>
            </a:pPr>
            <a:r>
              <a:rPr lang="en-GB" dirty="0"/>
              <a:t>Feedback survey for those being trained is </a:t>
            </a:r>
            <a:r>
              <a:rPr lang="en-GB" u="sng" dirty="0">
                <a:hlinkClick r:id="rId2"/>
              </a:rPr>
              <a:t>here</a:t>
            </a:r>
            <a:endParaRPr lang="en-GB" dirty="0"/>
          </a:p>
          <a:p>
            <a:pPr lvl="0">
              <a:buFont typeface="Arial" panose="020B0604020202020204" pitchFamily="34" charset="0"/>
              <a:buChar char="•"/>
            </a:pPr>
            <a:r>
              <a:rPr lang="en-GB" dirty="0"/>
              <a:t>Feedback for trainers is </a:t>
            </a:r>
            <a:r>
              <a:rPr lang="en-GB" u="sng" dirty="0">
                <a:hlinkClick r:id="rId3"/>
              </a:rPr>
              <a:t>here</a:t>
            </a:r>
            <a:endParaRPr lang="en-GB" u="sng" dirty="0"/>
          </a:p>
          <a:p>
            <a:pPr lvl="0">
              <a:buFont typeface="Arial" panose="020B0604020202020204" pitchFamily="34" charset="0"/>
              <a:buChar char="•"/>
            </a:pPr>
            <a:endParaRPr lang="en-GB" u="sng" dirty="0"/>
          </a:p>
          <a:p>
            <a:pPr marL="0" lvl="0" indent="0">
              <a:buNone/>
            </a:pPr>
            <a:r>
              <a:rPr lang="en-GB" dirty="0">
                <a:solidFill>
                  <a:schemeClr val="tx1"/>
                </a:solidFill>
              </a:rPr>
              <a:t>For further information or feedback on the training please contact:</a:t>
            </a:r>
          </a:p>
          <a:p>
            <a:pPr lvl="0">
              <a:buFont typeface="Arial" panose="020B0604020202020204" pitchFamily="34" charset="0"/>
              <a:buChar char="•"/>
            </a:pPr>
            <a:r>
              <a:rPr lang="en-GB" dirty="0">
                <a:solidFill>
                  <a:schemeClr val="tx1"/>
                </a:solidFill>
              </a:rPr>
              <a:t>Dr Gemma Ryan-Blackwell, The Open University, </a:t>
            </a:r>
            <a:r>
              <a:rPr lang="en-GB" dirty="0">
                <a:solidFill>
                  <a:schemeClr val="tx1"/>
                </a:solidFill>
                <a:hlinkClick r:id="rId4"/>
              </a:rPr>
              <a:t>gemma.ryan-Blackwell@open.ac.uk</a:t>
            </a:r>
            <a:r>
              <a:rPr lang="en-GB" dirty="0">
                <a:solidFill>
                  <a:schemeClr val="tx1"/>
                </a:solidFill>
              </a:rPr>
              <a:t> </a:t>
            </a:r>
          </a:p>
          <a:p>
            <a:pPr lvl="0">
              <a:buFont typeface="Arial" panose="020B0604020202020204" pitchFamily="34" charset="0"/>
              <a:buChar char="•"/>
            </a:pPr>
            <a:r>
              <a:rPr lang="en-GB" dirty="0">
                <a:solidFill>
                  <a:schemeClr val="tx1"/>
                </a:solidFill>
              </a:rPr>
              <a:t>Emerita Professor Louise Wallace, The Open University, </a:t>
            </a:r>
            <a:r>
              <a:rPr lang="en-GB" dirty="0">
                <a:solidFill>
                  <a:schemeClr val="tx1"/>
                </a:solidFill>
                <a:hlinkClick r:id="rId5"/>
              </a:rPr>
              <a:t>louise.Wallace@open.ac.uk</a:t>
            </a:r>
            <a:r>
              <a:rPr lang="en-GB" dirty="0">
                <a:solidFill>
                  <a:schemeClr val="tx1"/>
                </a:solidFill>
              </a:rPr>
              <a:t> </a:t>
            </a:r>
          </a:p>
          <a:p>
            <a:pPr marL="0" lvl="0" indent="0">
              <a:buNone/>
            </a:pPr>
            <a:endParaRPr lang="en-GB" dirty="0">
              <a:solidFill>
                <a:schemeClr val="tx1"/>
              </a:solidFill>
            </a:endParaRPr>
          </a:p>
        </p:txBody>
      </p:sp>
    </p:spTree>
    <p:extLst>
      <p:ext uri="{BB962C8B-B14F-4D97-AF65-F5344CB8AC3E}">
        <p14:creationId xmlns:p14="http://schemas.microsoft.com/office/powerpoint/2010/main" val="4102943172"/>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8DE7409AF7E4D9B9E21CE3B838E99" ma:contentTypeVersion="12" ma:contentTypeDescription="Create a new document." ma:contentTypeScope="" ma:versionID="0f91384b1c12e5dc8dd3395ab5c25f91">
  <xsd:schema xmlns:xsd="http://www.w3.org/2001/XMLSchema" xmlns:xs="http://www.w3.org/2001/XMLSchema" xmlns:p="http://schemas.microsoft.com/office/2006/metadata/properties" xmlns:ns2="3e48d592-d9c5-4187-b245-f178cb246cf2" xmlns:ns3="a8ddbbe7-d8d5-44b7-99fc-bb980184c1a8" targetNamespace="http://schemas.microsoft.com/office/2006/metadata/properties" ma:root="true" ma:fieldsID="c3db7d742c475f1819ab7416bc9914ea" ns2:_="" ns3:_="">
    <xsd:import namespace="3e48d592-d9c5-4187-b245-f178cb246cf2"/>
    <xsd:import namespace="a8ddbbe7-d8d5-44b7-99fc-bb980184c1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8d592-d9c5-4187-b245-f178cb246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ddbbe7-d8d5-44b7-99fc-bb980184c1a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ae63e05-bc5a-4cb8-8c41-5eda889550ff}" ma:internalName="TaxCatchAll" ma:showField="CatchAllData" ma:web="a8ddbbe7-d8d5-44b7-99fc-bb980184c1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ddbbe7-d8d5-44b7-99fc-bb980184c1a8" xsi:nil="true"/>
    <lcf76f155ced4ddcb4097134ff3c332f xmlns="3e48d592-d9c5-4187-b245-f178cb246c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7754B5-D849-460B-B024-B510F8CBC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48d592-d9c5-4187-b245-f178cb246cf2"/>
    <ds:schemaRef ds:uri="a8ddbbe7-d8d5-44b7-99fc-bb980184c1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http://purl.org/dc/elements/1.1/"/>
    <ds:schemaRef ds:uri="3e48d592-d9c5-4187-b245-f178cb246cf2"/>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a8ddbbe7-d8d5-44b7-99fc-bb980184c1a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1327</TotalTime>
  <Words>221</Words>
  <Application>Microsoft Office PowerPoint</Application>
  <PresentationFormat>Widescreen</PresentationFormat>
  <Paragraphs>26</Paragraphs>
  <Slides>2</Slides>
  <Notes>0</Notes>
  <HiddenSlides>0</HiddenSlides>
  <MMClips>0</MMClips>
  <ScaleCrop>false</ScaleCrop>
  <HeadingPairs>
    <vt:vector size="4" baseType="variant">
      <vt:variant>
        <vt:lpstr>Theme</vt:lpstr>
      </vt:variant>
      <vt:variant>
        <vt:i4>5</vt:i4>
      </vt:variant>
      <vt:variant>
        <vt:lpstr>Slide Titles</vt:lpstr>
      </vt:variant>
      <vt:variant>
        <vt:i4>2</vt:i4>
      </vt:variant>
    </vt:vector>
  </HeadingPairs>
  <TitlesOfParts>
    <vt:vector size="7" baseType="lpstr">
      <vt:lpstr>Covers</vt:lpstr>
      <vt:lpstr>Contents Slides</vt:lpstr>
      <vt:lpstr>Chapter Headings / Dividers</vt:lpstr>
      <vt:lpstr>Slide Options</vt:lpstr>
      <vt:lpstr>End Slides</vt:lpstr>
      <vt:lpstr>PowerPoint Presentation</vt:lpstr>
      <vt:lpstr>PowerPoint Presentation</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G.Ryan-Blackwell</cp:lastModifiedBy>
  <cp:revision>97</cp:revision>
  <dcterms:created xsi:type="dcterms:W3CDTF">2022-10-21T14:33:01Z</dcterms:created>
  <dcterms:modified xsi:type="dcterms:W3CDTF">2026-06-15T08:44:57Z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0x0101006BB8DE7409AF7E4D9B9E21CE3B838E99</vt:lpwstr>
  </property>
  <property fmtid="{D5CDD505-2E9C-101B-9397-08002B2CF9AE}" pid="3" name="MediaServiceImageTags">
    <vt:lpwstr/>
  </property>
</Properties>
</file>