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9" r:id="rId2"/>
    <p:sldId id="312" r:id="rId3"/>
    <p:sldId id="313" r:id="rId4"/>
    <p:sldId id="304" r:id="rId5"/>
    <p:sldId id="302" r:id="rId6"/>
    <p:sldId id="308" r:id="rId7"/>
    <p:sldId id="297" r:id="rId8"/>
    <p:sldId id="298" r:id="rId9"/>
    <p:sldId id="309" r:id="rId10"/>
    <p:sldId id="264" r:id="rId11"/>
    <p:sldId id="310" r:id="rId12"/>
    <p:sldId id="265" r:id="rId13"/>
    <p:sldId id="296" r:id="rId14"/>
    <p:sldId id="266" r:id="rId15"/>
    <p:sldId id="294" r:id="rId16"/>
    <p:sldId id="307" r:id="rId17"/>
    <p:sldId id="268" r:id="rId18"/>
    <p:sldId id="269" r:id="rId19"/>
    <p:sldId id="293" r:id="rId20"/>
    <p:sldId id="271" r:id="rId21"/>
    <p:sldId id="311" r:id="rId22"/>
    <p:sldId id="288" r:id="rId23"/>
    <p:sldId id="260" r:id="rId24"/>
    <p:sldId id="300" r:id="rId25"/>
    <p:sldId id="272" r:id="rId26"/>
    <p:sldId id="274" r:id="rId27"/>
    <p:sldId id="277" r:id="rId28"/>
    <p:sldId id="280" r:id="rId29"/>
    <p:sldId id="281" r:id="rId30"/>
    <p:sldId id="282" r:id="rId31"/>
    <p:sldId id="316" r:id="rId32"/>
    <p:sldId id="314" r:id="rId33"/>
    <p:sldId id="315" r:id="rId34"/>
    <p:sldId id="285" r:id="rId35"/>
    <p:sldId id="284" r:id="rId36"/>
    <p:sldId id="283" r:id="rId37"/>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14" y="168"/>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E937CC-68AF-45C0-AF4D-B5821606E26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GB"/>
        </a:p>
      </dgm:t>
    </dgm:pt>
    <dgm:pt modelId="{609E1BC1-58A4-484D-9763-BC8149B0A44B}">
      <dgm:prSet phldrT="[Text]" custT="1"/>
      <dgm:spPr>
        <a:solidFill>
          <a:srgbClr val="92D050"/>
        </a:solidFill>
      </dgm:spPr>
      <dgm:t>
        <a:bodyPr/>
        <a:lstStyle/>
        <a:p>
          <a:r>
            <a:rPr lang="en-GB" sz="1400" dirty="0" smtClean="0">
              <a:ln>
                <a:solidFill>
                  <a:schemeClr val="tx1"/>
                </a:solidFill>
              </a:ln>
            </a:rPr>
            <a:t>Culture:   ethnicity;  </a:t>
          </a:r>
        </a:p>
        <a:p>
          <a:r>
            <a:rPr lang="en-GB" sz="1400" dirty="0" smtClean="0">
              <a:ln>
                <a:solidFill>
                  <a:schemeClr val="tx1"/>
                </a:solidFill>
              </a:ln>
            </a:rPr>
            <a:t>religion / beliefs   </a:t>
          </a:r>
          <a:endParaRPr lang="en-GB" sz="1400" dirty="0">
            <a:ln>
              <a:solidFill>
                <a:schemeClr val="tx1"/>
              </a:solidFill>
            </a:ln>
          </a:endParaRPr>
        </a:p>
      </dgm:t>
    </dgm:pt>
    <dgm:pt modelId="{F20E28FD-4673-4FD9-A8DA-C78F40747A17}" type="parTrans" cxnId="{EBF11C9B-DC56-4311-959B-A75EF45809CC}">
      <dgm:prSet/>
      <dgm:spPr/>
      <dgm:t>
        <a:bodyPr/>
        <a:lstStyle/>
        <a:p>
          <a:endParaRPr lang="en-GB"/>
        </a:p>
      </dgm:t>
    </dgm:pt>
    <dgm:pt modelId="{60040407-1DD2-4181-9803-660732E5DE4D}" type="sibTrans" cxnId="{EBF11C9B-DC56-4311-959B-A75EF45809CC}">
      <dgm:prSet/>
      <dgm:spPr/>
      <dgm:t>
        <a:bodyPr/>
        <a:lstStyle/>
        <a:p>
          <a:endParaRPr lang="en-GB"/>
        </a:p>
      </dgm:t>
    </dgm:pt>
    <dgm:pt modelId="{A9786EB8-A087-473B-9C65-6B035C5BB551}">
      <dgm:prSet phldrT="[Text]" custT="1"/>
      <dgm:spPr>
        <a:solidFill>
          <a:srgbClr val="FFC000"/>
        </a:solidFill>
      </dgm:spPr>
      <dgm:t>
        <a:bodyPr/>
        <a:lstStyle/>
        <a:p>
          <a:r>
            <a:rPr lang="en-GB" sz="1400" dirty="0" smtClean="0">
              <a:ln>
                <a:solidFill>
                  <a:schemeClr val="tx1"/>
                </a:solidFill>
              </a:ln>
            </a:rPr>
            <a:t>Personal history: Family; education; employment  etc.</a:t>
          </a:r>
          <a:endParaRPr lang="en-GB" sz="1400" dirty="0">
            <a:ln>
              <a:solidFill>
                <a:schemeClr val="tx1"/>
              </a:solidFill>
            </a:ln>
          </a:endParaRPr>
        </a:p>
      </dgm:t>
    </dgm:pt>
    <dgm:pt modelId="{0469418A-5905-4B34-8E91-3503C250BF1A}" type="parTrans" cxnId="{373AF2B1-54F9-46FE-96E9-0CBF7E029499}">
      <dgm:prSet/>
      <dgm:spPr/>
      <dgm:t>
        <a:bodyPr/>
        <a:lstStyle/>
        <a:p>
          <a:endParaRPr lang="en-GB"/>
        </a:p>
      </dgm:t>
    </dgm:pt>
    <dgm:pt modelId="{A342FAA3-AD5D-4B65-8C64-435EC33099C6}" type="sibTrans" cxnId="{373AF2B1-54F9-46FE-96E9-0CBF7E029499}">
      <dgm:prSet/>
      <dgm:spPr/>
      <dgm:t>
        <a:bodyPr/>
        <a:lstStyle/>
        <a:p>
          <a:endParaRPr lang="en-GB"/>
        </a:p>
      </dgm:t>
    </dgm:pt>
    <dgm:pt modelId="{A35DCF32-7DAE-4DA3-AD19-1C4D23AEB7A3}">
      <dgm:prSet phldrT="[Text]" custT="1"/>
      <dgm:spPr>
        <a:solidFill>
          <a:schemeClr val="accent2"/>
        </a:solidFill>
      </dgm:spPr>
      <dgm:t>
        <a:bodyPr/>
        <a:lstStyle/>
        <a:p>
          <a:r>
            <a:rPr lang="en-GB" sz="1200" dirty="0" smtClean="0">
              <a:ln>
                <a:solidFill>
                  <a:schemeClr val="tx1"/>
                </a:solidFill>
              </a:ln>
            </a:rPr>
            <a:t>Current circumstances:</a:t>
          </a:r>
        </a:p>
        <a:p>
          <a:r>
            <a:rPr lang="en-GB" sz="1200" dirty="0" smtClean="0">
              <a:ln>
                <a:solidFill>
                  <a:schemeClr val="tx1"/>
                </a:solidFill>
              </a:ln>
            </a:rPr>
            <a:t>Relationships; physical and mental health; finance  etc.</a:t>
          </a:r>
          <a:endParaRPr lang="en-GB" sz="1200" dirty="0">
            <a:ln>
              <a:solidFill>
                <a:schemeClr val="tx1"/>
              </a:solidFill>
            </a:ln>
          </a:endParaRPr>
        </a:p>
      </dgm:t>
    </dgm:pt>
    <dgm:pt modelId="{F71407F8-D8D0-43C9-BEA3-0173614759E8}" type="parTrans" cxnId="{4AD0C4FD-42FC-4716-9329-6D5CD8419D90}">
      <dgm:prSet/>
      <dgm:spPr/>
      <dgm:t>
        <a:bodyPr/>
        <a:lstStyle/>
        <a:p>
          <a:endParaRPr lang="en-GB"/>
        </a:p>
      </dgm:t>
    </dgm:pt>
    <dgm:pt modelId="{AF5AA4F2-87EB-4E66-AF85-43DC8F039690}" type="sibTrans" cxnId="{4AD0C4FD-42FC-4716-9329-6D5CD8419D90}">
      <dgm:prSet/>
      <dgm:spPr/>
      <dgm:t>
        <a:bodyPr/>
        <a:lstStyle/>
        <a:p>
          <a:endParaRPr lang="en-GB"/>
        </a:p>
      </dgm:t>
    </dgm:pt>
    <dgm:pt modelId="{F6609246-D253-4ABB-8774-82689FF17C50}">
      <dgm:prSet phldrT="[Text]" custT="1"/>
      <dgm:spPr/>
      <dgm:t>
        <a:bodyPr/>
        <a:lstStyle/>
        <a:p>
          <a:r>
            <a:rPr lang="en-GB" sz="2400" dirty="0" smtClean="0">
              <a:ln>
                <a:solidFill>
                  <a:schemeClr val="tx1"/>
                </a:solidFill>
              </a:ln>
              <a:solidFill>
                <a:schemeClr val="tx1"/>
              </a:solidFill>
            </a:rPr>
            <a:t>Personal grief</a:t>
          </a:r>
          <a:endParaRPr lang="en-GB" sz="2400" dirty="0">
            <a:ln>
              <a:solidFill>
                <a:schemeClr val="tx1"/>
              </a:solidFill>
            </a:ln>
            <a:solidFill>
              <a:schemeClr val="tx1"/>
            </a:solidFill>
          </a:endParaRPr>
        </a:p>
      </dgm:t>
    </dgm:pt>
    <dgm:pt modelId="{42DE6C6F-68D3-409E-9940-107BE3056443}" type="parTrans" cxnId="{A97093C3-E3A8-48FD-98DE-08FE8A7A6651}">
      <dgm:prSet/>
      <dgm:spPr/>
      <dgm:t>
        <a:bodyPr/>
        <a:lstStyle/>
        <a:p>
          <a:endParaRPr lang="en-GB"/>
        </a:p>
      </dgm:t>
    </dgm:pt>
    <dgm:pt modelId="{DFC45DC0-A70C-413F-BA00-45F89DA229FD}" type="sibTrans" cxnId="{A97093C3-E3A8-48FD-98DE-08FE8A7A6651}">
      <dgm:prSet/>
      <dgm:spPr/>
      <dgm:t>
        <a:bodyPr/>
        <a:lstStyle/>
        <a:p>
          <a:endParaRPr lang="en-GB"/>
        </a:p>
      </dgm:t>
    </dgm:pt>
    <dgm:pt modelId="{C20B25C0-391B-4BCE-BD18-4E116526BB8B}" type="pres">
      <dgm:prSet presAssocID="{1DE937CC-68AF-45C0-AF4D-B5821606E268}" presName="Name0" presStyleCnt="0">
        <dgm:presLayoutVars>
          <dgm:chMax val="7"/>
          <dgm:resizeHandles val="exact"/>
        </dgm:presLayoutVars>
      </dgm:prSet>
      <dgm:spPr/>
      <dgm:t>
        <a:bodyPr/>
        <a:lstStyle/>
        <a:p>
          <a:endParaRPr lang="en-GB"/>
        </a:p>
      </dgm:t>
    </dgm:pt>
    <dgm:pt modelId="{DB6ABAC2-ED2F-4237-8A5A-D9635F3CF77E}" type="pres">
      <dgm:prSet presAssocID="{1DE937CC-68AF-45C0-AF4D-B5821606E268}" presName="comp1" presStyleCnt="0"/>
      <dgm:spPr/>
    </dgm:pt>
    <dgm:pt modelId="{6D625171-53AE-45E1-BFF9-3D35D08FA520}" type="pres">
      <dgm:prSet presAssocID="{1DE937CC-68AF-45C0-AF4D-B5821606E268}" presName="circle1" presStyleLbl="node1" presStyleIdx="0" presStyleCnt="4" custScaleX="136111" custLinFactNeighborX="-1683" custLinFactNeighborY="2229"/>
      <dgm:spPr/>
      <dgm:t>
        <a:bodyPr/>
        <a:lstStyle/>
        <a:p>
          <a:endParaRPr lang="en-GB"/>
        </a:p>
      </dgm:t>
    </dgm:pt>
    <dgm:pt modelId="{325D5720-D25C-41DB-B979-16612AC3F491}" type="pres">
      <dgm:prSet presAssocID="{1DE937CC-68AF-45C0-AF4D-B5821606E268}" presName="c1text" presStyleLbl="node1" presStyleIdx="0" presStyleCnt="4">
        <dgm:presLayoutVars>
          <dgm:bulletEnabled val="1"/>
        </dgm:presLayoutVars>
      </dgm:prSet>
      <dgm:spPr/>
      <dgm:t>
        <a:bodyPr/>
        <a:lstStyle/>
        <a:p>
          <a:endParaRPr lang="en-GB"/>
        </a:p>
      </dgm:t>
    </dgm:pt>
    <dgm:pt modelId="{34A03848-7DCD-4D9C-BC96-C420966D5B08}" type="pres">
      <dgm:prSet presAssocID="{1DE937CC-68AF-45C0-AF4D-B5821606E268}" presName="comp2" presStyleCnt="0"/>
      <dgm:spPr/>
    </dgm:pt>
    <dgm:pt modelId="{051069B1-0E0B-4B03-A3AF-F2614F3E23F1}" type="pres">
      <dgm:prSet presAssocID="{1DE937CC-68AF-45C0-AF4D-B5821606E268}" presName="circle2" presStyleLbl="node1" presStyleIdx="1" presStyleCnt="4" custScaleX="127933" custScaleY="99981" custLinFactNeighborX="1274" custLinFactNeighborY="5287"/>
      <dgm:spPr/>
      <dgm:t>
        <a:bodyPr/>
        <a:lstStyle/>
        <a:p>
          <a:endParaRPr lang="en-GB"/>
        </a:p>
      </dgm:t>
    </dgm:pt>
    <dgm:pt modelId="{DC532AD4-459E-46E4-84F3-B931BEF961B8}" type="pres">
      <dgm:prSet presAssocID="{1DE937CC-68AF-45C0-AF4D-B5821606E268}" presName="c2text" presStyleLbl="node1" presStyleIdx="1" presStyleCnt="4">
        <dgm:presLayoutVars>
          <dgm:bulletEnabled val="1"/>
        </dgm:presLayoutVars>
      </dgm:prSet>
      <dgm:spPr/>
      <dgm:t>
        <a:bodyPr/>
        <a:lstStyle/>
        <a:p>
          <a:endParaRPr lang="en-GB"/>
        </a:p>
      </dgm:t>
    </dgm:pt>
    <dgm:pt modelId="{9220709E-F84D-4FC5-A554-E56FA49627D4}" type="pres">
      <dgm:prSet presAssocID="{1DE937CC-68AF-45C0-AF4D-B5821606E268}" presName="comp3" presStyleCnt="0"/>
      <dgm:spPr/>
    </dgm:pt>
    <dgm:pt modelId="{33C02ADF-F6B5-41DD-8B54-5266CCC8A18F}" type="pres">
      <dgm:prSet presAssocID="{1DE937CC-68AF-45C0-AF4D-B5821606E268}" presName="circle3" presStyleLbl="node1" presStyleIdx="2" presStyleCnt="4" custScaleX="157138" custScaleY="102129" custLinFactNeighborX="0" custLinFactNeighborY="14778"/>
      <dgm:spPr/>
      <dgm:t>
        <a:bodyPr/>
        <a:lstStyle/>
        <a:p>
          <a:endParaRPr lang="en-GB"/>
        </a:p>
      </dgm:t>
    </dgm:pt>
    <dgm:pt modelId="{DB70D071-9460-40D2-A176-3E5C5FC62085}" type="pres">
      <dgm:prSet presAssocID="{1DE937CC-68AF-45C0-AF4D-B5821606E268}" presName="c3text" presStyleLbl="node1" presStyleIdx="2" presStyleCnt="4">
        <dgm:presLayoutVars>
          <dgm:bulletEnabled val="1"/>
        </dgm:presLayoutVars>
      </dgm:prSet>
      <dgm:spPr/>
      <dgm:t>
        <a:bodyPr/>
        <a:lstStyle/>
        <a:p>
          <a:endParaRPr lang="en-GB"/>
        </a:p>
      </dgm:t>
    </dgm:pt>
    <dgm:pt modelId="{24C12A33-F096-4D0B-A85A-758AD904E3C5}" type="pres">
      <dgm:prSet presAssocID="{1DE937CC-68AF-45C0-AF4D-B5821606E268}" presName="comp4" presStyleCnt="0"/>
      <dgm:spPr/>
    </dgm:pt>
    <dgm:pt modelId="{DE569157-A0F9-4C8F-88C8-47BD8EFE6F6E}" type="pres">
      <dgm:prSet presAssocID="{1DE937CC-68AF-45C0-AF4D-B5821606E268}" presName="circle4" presStyleLbl="node1" presStyleIdx="3" presStyleCnt="4" custLinFactNeighborX="-509" custLinFactNeighborY="18362"/>
      <dgm:spPr/>
      <dgm:t>
        <a:bodyPr/>
        <a:lstStyle/>
        <a:p>
          <a:endParaRPr lang="en-GB"/>
        </a:p>
      </dgm:t>
    </dgm:pt>
    <dgm:pt modelId="{16277374-AA63-4889-B0D8-92D9FAFE8279}" type="pres">
      <dgm:prSet presAssocID="{1DE937CC-68AF-45C0-AF4D-B5821606E268}" presName="c4text" presStyleLbl="node1" presStyleIdx="3" presStyleCnt="4">
        <dgm:presLayoutVars>
          <dgm:bulletEnabled val="1"/>
        </dgm:presLayoutVars>
      </dgm:prSet>
      <dgm:spPr/>
      <dgm:t>
        <a:bodyPr/>
        <a:lstStyle/>
        <a:p>
          <a:endParaRPr lang="en-GB"/>
        </a:p>
      </dgm:t>
    </dgm:pt>
  </dgm:ptLst>
  <dgm:cxnLst>
    <dgm:cxn modelId="{EBF11C9B-DC56-4311-959B-A75EF45809CC}" srcId="{1DE937CC-68AF-45C0-AF4D-B5821606E268}" destId="{609E1BC1-58A4-484D-9763-BC8149B0A44B}" srcOrd="0" destOrd="0" parTransId="{F20E28FD-4673-4FD9-A8DA-C78F40747A17}" sibTransId="{60040407-1DD2-4181-9803-660732E5DE4D}"/>
    <dgm:cxn modelId="{373AF2B1-54F9-46FE-96E9-0CBF7E029499}" srcId="{1DE937CC-68AF-45C0-AF4D-B5821606E268}" destId="{A9786EB8-A087-473B-9C65-6B035C5BB551}" srcOrd="1" destOrd="0" parTransId="{0469418A-5905-4B34-8E91-3503C250BF1A}" sibTransId="{A342FAA3-AD5D-4B65-8C64-435EC33099C6}"/>
    <dgm:cxn modelId="{DDCC6AE4-5F66-4C07-97AE-ABDCF773AF61}" type="presOf" srcId="{A9786EB8-A087-473B-9C65-6B035C5BB551}" destId="{DC532AD4-459E-46E4-84F3-B931BEF961B8}" srcOrd="1" destOrd="0" presId="urn:microsoft.com/office/officeart/2005/8/layout/venn2"/>
    <dgm:cxn modelId="{38E63F8A-9E95-4585-8A16-EC869B5398E0}" type="presOf" srcId="{A35DCF32-7DAE-4DA3-AD19-1C4D23AEB7A3}" destId="{33C02ADF-F6B5-41DD-8B54-5266CCC8A18F}" srcOrd="0" destOrd="0" presId="urn:microsoft.com/office/officeart/2005/8/layout/venn2"/>
    <dgm:cxn modelId="{F82A7DBA-07C6-4046-A866-7CCE87A1FF12}" type="presOf" srcId="{A35DCF32-7DAE-4DA3-AD19-1C4D23AEB7A3}" destId="{DB70D071-9460-40D2-A176-3E5C5FC62085}" srcOrd="1" destOrd="0" presId="urn:microsoft.com/office/officeart/2005/8/layout/venn2"/>
    <dgm:cxn modelId="{22FFC52D-BBD2-49DC-ABCB-DB8FB2B08E49}" type="presOf" srcId="{A9786EB8-A087-473B-9C65-6B035C5BB551}" destId="{051069B1-0E0B-4B03-A3AF-F2614F3E23F1}" srcOrd="0" destOrd="0" presId="urn:microsoft.com/office/officeart/2005/8/layout/venn2"/>
    <dgm:cxn modelId="{4AD0C4FD-42FC-4716-9329-6D5CD8419D90}" srcId="{1DE937CC-68AF-45C0-AF4D-B5821606E268}" destId="{A35DCF32-7DAE-4DA3-AD19-1C4D23AEB7A3}" srcOrd="2" destOrd="0" parTransId="{F71407F8-D8D0-43C9-BEA3-0173614759E8}" sibTransId="{AF5AA4F2-87EB-4E66-AF85-43DC8F039690}"/>
    <dgm:cxn modelId="{63709492-AADF-4AA7-999E-2ECB31A12F52}" type="presOf" srcId="{609E1BC1-58A4-484D-9763-BC8149B0A44B}" destId="{325D5720-D25C-41DB-B979-16612AC3F491}" srcOrd="1" destOrd="0" presId="urn:microsoft.com/office/officeart/2005/8/layout/venn2"/>
    <dgm:cxn modelId="{EF9668FE-D781-49E9-915F-AE6456C8F109}" type="presOf" srcId="{609E1BC1-58A4-484D-9763-BC8149B0A44B}" destId="{6D625171-53AE-45E1-BFF9-3D35D08FA520}" srcOrd="0" destOrd="0" presId="urn:microsoft.com/office/officeart/2005/8/layout/venn2"/>
    <dgm:cxn modelId="{A97093C3-E3A8-48FD-98DE-08FE8A7A6651}" srcId="{1DE937CC-68AF-45C0-AF4D-B5821606E268}" destId="{F6609246-D253-4ABB-8774-82689FF17C50}" srcOrd="3" destOrd="0" parTransId="{42DE6C6F-68D3-409E-9940-107BE3056443}" sibTransId="{DFC45DC0-A70C-413F-BA00-45F89DA229FD}"/>
    <dgm:cxn modelId="{50AD874D-B848-43F5-A9BC-742CE942E706}" type="presOf" srcId="{F6609246-D253-4ABB-8774-82689FF17C50}" destId="{DE569157-A0F9-4C8F-88C8-47BD8EFE6F6E}" srcOrd="0" destOrd="0" presId="urn:microsoft.com/office/officeart/2005/8/layout/venn2"/>
    <dgm:cxn modelId="{6FE522F6-7E9C-440C-B59D-C1DBBE31B1CA}" type="presOf" srcId="{F6609246-D253-4ABB-8774-82689FF17C50}" destId="{16277374-AA63-4889-B0D8-92D9FAFE8279}" srcOrd="1" destOrd="0" presId="urn:microsoft.com/office/officeart/2005/8/layout/venn2"/>
    <dgm:cxn modelId="{32530822-8E74-4F2C-B541-8EC424EBBA37}" type="presOf" srcId="{1DE937CC-68AF-45C0-AF4D-B5821606E268}" destId="{C20B25C0-391B-4BCE-BD18-4E116526BB8B}" srcOrd="0" destOrd="0" presId="urn:microsoft.com/office/officeart/2005/8/layout/venn2"/>
    <dgm:cxn modelId="{0214A8F7-AECD-4D9D-A2F0-106B67A5EAB3}" type="presParOf" srcId="{C20B25C0-391B-4BCE-BD18-4E116526BB8B}" destId="{DB6ABAC2-ED2F-4237-8A5A-D9635F3CF77E}" srcOrd="0" destOrd="0" presId="urn:microsoft.com/office/officeart/2005/8/layout/venn2"/>
    <dgm:cxn modelId="{EF570FD1-CF9D-459A-8C2B-4C78114F1C2A}" type="presParOf" srcId="{DB6ABAC2-ED2F-4237-8A5A-D9635F3CF77E}" destId="{6D625171-53AE-45E1-BFF9-3D35D08FA520}" srcOrd="0" destOrd="0" presId="urn:microsoft.com/office/officeart/2005/8/layout/venn2"/>
    <dgm:cxn modelId="{355B492A-5E41-4F72-8B9B-530CF6CEEB75}" type="presParOf" srcId="{DB6ABAC2-ED2F-4237-8A5A-D9635F3CF77E}" destId="{325D5720-D25C-41DB-B979-16612AC3F491}" srcOrd="1" destOrd="0" presId="urn:microsoft.com/office/officeart/2005/8/layout/venn2"/>
    <dgm:cxn modelId="{BADCCDCF-43D5-44CD-A286-4E20FF7E89AC}" type="presParOf" srcId="{C20B25C0-391B-4BCE-BD18-4E116526BB8B}" destId="{34A03848-7DCD-4D9C-BC96-C420966D5B08}" srcOrd="1" destOrd="0" presId="urn:microsoft.com/office/officeart/2005/8/layout/venn2"/>
    <dgm:cxn modelId="{C9A81A76-E6D0-4A52-B24D-E0D8E61B1D2F}" type="presParOf" srcId="{34A03848-7DCD-4D9C-BC96-C420966D5B08}" destId="{051069B1-0E0B-4B03-A3AF-F2614F3E23F1}" srcOrd="0" destOrd="0" presId="urn:microsoft.com/office/officeart/2005/8/layout/venn2"/>
    <dgm:cxn modelId="{0EAF5F2A-35C6-41ED-9B99-56092BF3BDC3}" type="presParOf" srcId="{34A03848-7DCD-4D9C-BC96-C420966D5B08}" destId="{DC532AD4-459E-46E4-84F3-B931BEF961B8}" srcOrd="1" destOrd="0" presId="urn:microsoft.com/office/officeart/2005/8/layout/venn2"/>
    <dgm:cxn modelId="{6B5E8224-AC60-4BF4-8B2D-C1B7D872E848}" type="presParOf" srcId="{C20B25C0-391B-4BCE-BD18-4E116526BB8B}" destId="{9220709E-F84D-4FC5-A554-E56FA49627D4}" srcOrd="2" destOrd="0" presId="urn:microsoft.com/office/officeart/2005/8/layout/venn2"/>
    <dgm:cxn modelId="{8DED8530-4394-47CC-B48C-C773F36A2C26}" type="presParOf" srcId="{9220709E-F84D-4FC5-A554-E56FA49627D4}" destId="{33C02ADF-F6B5-41DD-8B54-5266CCC8A18F}" srcOrd="0" destOrd="0" presId="urn:microsoft.com/office/officeart/2005/8/layout/venn2"/>
    <dgm:cxn modelId="{A4F22511-BC14-49A6-B1E8-DAAC6653F024}" type="presParOf" srcId="{9220709E-F84D-4FC5-A554-E56FA49627D4}" destId="{DB70D071-9460-40D2-A176-3E5C5FC62085}" srcOrd="1" destOrd="0" presId="urn:microsoft.com/office/officeart/2005/8/layout/venn2"/>
    <dgm:cxn modelId="{A13A6119-234C-47D7-98BA-83CF9EB8EC75}" type="presParOf" srcId="{C20B25C0-391B-4BCE-BD18-4E116526BB8B}" destId="{24C12A33-F096-4D0B-A85A-758AD904E3C5}" srcOrd="3" destOrd="0" presId="urn:microsoft.com/office/officeart/2005/8/layout/venn2"/>
    <dgm:cxn modelId="{7B435829-FA89-483A-80FD-5F42EF1B7BF9}" type="presParOf" srcId="{24C12A33-F096-4D0B-A85A-758AD904E3C5}" destId="{DE569157-A0F9-4C8F-88C8-47BD8EFE6F6E}" srcOrd="0" destOrd="0" presId="urn:microsoft.com/office/officeart/2005/8/layout/venn2"/>
    <dgm:cxn modelId="{8467BFEC-3AE1-40ED-BD71-78E0CEC0522F}" type="presParOf" srcId="{24C12A33-F096-4D0B-A85A-758AD904E3C5}" destId="{16277374-AA63-4889-B0D8-92D9FAFE8279}"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E937CC-68AF-45C0-AF4D-B5821606E26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GB"/>
        </a:p>
      </dgm:t>
    </dgm:pt>
    <dgm:pt modelId="{609E1BC1-58A4-484D-9763-BC8149B0A44B}">
      <dgm:prSet phldrT="[Text]" custT="1"/>
      <dgm:spPr>
        <a:solidFill>
          <a:srgbClr val="92D050"/>
        </a:solidFill>
      </dgm:spPr>
      <dgm:t>
        <a:bodyPr vert="horz"/>
        <a:lstStyle/>
        <a:p>
          <a:r>
            <a:rPr lang="en-GB" sz="1400" dirty="0" smtClean="0">
              <a:ln>
                <a:solidFill>
                  <a:schemeClr val="tx1"/>
                </a:solidFill>
              </a:ln>
            </a:rPr>
            <a:t>Culture:   ethnicity .......</a:t>
          </a:r>
        </a:p>
        <a:p>
          <a:endParaRPr lang="en-GB" sz="1400" dirty="0">
            <a:ln>
              <a:solidFill>
                <a:schemeClr val="tx1"/>
              </a:solidFill>
            </a:ln>
          </a:endParaRPr>
        </a:p>
      </dgm:t>
    </dgm:pt>
    <dgm:pt modelId="{F20E28FD-4673-4FD9-A8DA-C78F40747A17}" type="parTrans" cxnId="{EBF11C9B-DC56-4311-959B-A75EF45809CC}">
      <dgm:prSet/>
      <dgm:spPr/>
      <dgm:t>
        <a:bodyPr/>
        <a:lstStyle/>
        <a:p>
          <a:endParaRPr lang="en-GB"/>
        </a:p>
      </dgm:t>
    </dgm:pt>
    <dgm:pt modelId="{60040407-1DD2-4181-9803-660732E5DE4D}" type="sibTrans" cxnId="{EBF11C9B-DC56-4311-959B-A75EF45809CC}">
      <dgm:prSet/>
      <dgm:spPr/>
      <dgm:t>
        <a:bodyPr/>
        <a:lstStyle/>
        <a:p>
          <a:endParaRPr lang="en-GB"/>
        </a:p>
      </dgm:t>
    </dgm:pt>
    <dgm:pt modelId="{A9786EB8-A087-473B-9C65-6B035C5BB551}">
      <dgm:prSet phldrT="[Text]" custT="1"/>
      <dgm:spPr>
        <a:solidFill>
          <a:srgbClr val="FFC000"/>
        </a:solidFill>
      </dgm:spPr>
      <dgm:t>
        <a:bodyPr/>
        <a:lstStyle/>
        <a:p>
          <a:r>
            <a:rPr lang="en-GB" sz="1400" dirty="0" smtClean="0">
              <a:ln>
                <a:solidFill>
                  <a:schemeClr val="tx1"/>
                </a:solidFill>
              </a:ln>
            </a:rPr>
            <a:t>Personal history .......</a:t>
          </a:r>
          <a:endParaRPr lang="en-GB" sz="1400" dirty="0">
            <a:ln>
              <a:solidFill>
                <a:schemeClr val="tx1"/>
              </a:solidFill>
            </a:ln>
          </a:endParaRPr>
        </a:p>
      </dgm:t>
    </dgm:pt>
    <dgm:pt modelId="{0469418A-5905-4B34-8E91-3503C250BF1A}" type="parTrans" cxnId="{373AF2B1-54F9-46FE-96E9-0CBF7E029499}">
      <dgm:prSet/>
      <dgm:spPr/>
      <dgm:t>
        <a:bodyPr/>
        <a:lstStyle/>
        <a:p>
          <a:endParaRPr lang="en-GB"/>
        </a:p>
      </dgm:t>
    </dgm:pt>
    <dgm:pt modelId="{A342FAA3-AD5D-4B65-8C64-435EC33099C6}" type="sibTrans" cxnId="{373AF2B1-54F9-46FE-96E9-0CBF7E029499}">
      <dgm:prSet/>
      <dgm:spPr/>
      <dgm:t>
        <a:bodyPr/>
        <a:lstStyle/>
        <a:p>
          <a:endParaRPr lang="en-GB"/>
        </a:p>
      </dgm:t>
    </dgm:pt>
    <dgm:pt modelId="{A35DCF32-7DAE-4DA3-AD19-1C4D23AEB7A3}">
      <dgm:prSet phldrT="[Text]" custT="1"/>
      <dgm:spPr>
        <a:solidFill>
          <a:schemeClr val="accent2"/>
        </a:solidFill>
      </dgm:spPr>
      <dgm:t>
        <a:bodyPr/>
        <a:lstStyle/>
        <a:p>
          <a:r>
            <a:rPr lang="en-GB" sz="1200" dirty="0" smtClean="0">
              <a:ln>
                <a:solidFill>
                  <a:schemeClr val="tx1"/>
                </a:solidFill>
              </a:ln>
            </a:rPr>
            <a:t>Current circumstances........</a:t>
          </a:r>
        </a:p>
        <a:p>
          <a:endParaRPr lang="en-GB" sz="1200" dirty="0">
            <a:ln>
              <a:solidFill>
                <a:schemeClr val="tx1"/>
              </a:solidFill>
            </a:ln>
          </a:endParaRPr>
        </a:p>
      </dgm:t>
    </dgm:pt>
    <dgm:pt modelId="{F71407F8-D8D0-43C9-BEA3-0173614759E8}" type="parTrans" cxnId="{4AD0C4FD-42FC-4716-9329-6D5CD8419D90}">
      <dgm:prSet/>
      <dgm:spPr/>
      <dgm:t>
        <a:bodyPr/>
        <a:lstStyle/>
        <a:p>
          <a:endParaRPr lang="en-GB"/>
        </a:p>
      </dgm:t>
    </dgm:pt>
    <dgm:pt modelId="{AF5AA4F2-87EB-4E66-AF85-43DC8F039690}" type="sibTrans" cxnId="{4AD0C4FD-42FC-4716-9329-6D5CD8419D90}">
      <dgm:prSet/>
      <dgm:spPr/>
      <dgm:t>
        <a:bodyPr/>
        <a:lstStyle/>
        <a:p>
          <a:endParaRPr lang="en-GB"/>
        </a:p>
      </dgm:t>
    </dgm:pt>
    <dgm:pt modelId="{F6609246-D253-4ABB-8774-82689FF17C50}">
      <dgm:prSet phldrT="[Text]" custT="1"/>
      <dgm:spPr/>
      <dgm:t>
        <a:bodyPr/>
        <a:lstStyle/>
        <a:p>
          <a:r>
            <a:rPr lang="en-GB" sz="2400" dirty="0" smtClean="0">
              <a:ln>
                <a:solidFill>
                  <a:schemeClr val="tx1"/>
                </a:solidFill>
              </a:ln>
              <a:solidFill>
                <a:schemeClr val="tx1"/>
              </a:solidFill>
            </a:rPr>
            <a:t>V</a:t>
          </a:r>
        </a:p>
        <a:p>
          <a:endParaRPr lang="en-GB" sz="2400" dirty="0" smtClean="0">
            <a:ln>
              <a:solidFill>
                <a:schemeClr val="tx1"/>
              </a:solidFill>
            </a:ln>
            <a:solidFill>
              <a:schemeClr val="tx1"/>
            </a:solidFill>
          </a:endParaRPr>
        </a:p>
        <a:p>
          <a:r>
            <a:rPr lang="en-GB" sz="2400" dirty="0" smtClean="0">
              <a:ln>
                <a:solidFill>
                  <a:schemeClr val="tx1"/>
                </a:solidFill>
              </a:ln>
              <a:solidFill>
                <a:schemeClr val="tx1"/>
              </a:solidFill>
            </a:rPr>
            <a:t>O                        C</a:t>
          </a:r>
        </a:p>
        <a:p>
          <a:endParaRPr lang="en-GB" sz="2400" dirty="0" smtClean="0">
            <a:ln>
              <a:solidFill>
                <a:schemeClr val="tx1"/>
              </a:solidFill>
            </a:ln>
            <a:solidFill>
              <a:schemeClr val="tx1"/>
            </a:solidFill>
          </a:endParaRPr>
        </a:p>
        <a:p>
          <a:r>
            <a:rPr lang="en-GB" sz="2400" dirty="0" smtClean="0">
              <a:ln>
                <a:solidFill>
                  <a:schemeClr val="tx1"/>
                </a:solidFill>
              </a:ln>
              <a:solidFill>
                <a:schemeClr val="tx1"/>
              </a:solidFill>
            </a:rPr>
            <a:t>R</a:t>
          </a:r>
        </a:p>
        <a:p>
          <a:r>
            <a:rPr lang="en-GB" sz="2400" dirty="0" smtClean="0">
              <a:ln>
                <a:solidFill>
                  <a:schemeClr val="tx1"/>
                </a:solidFill>
              </a:ln>
              <a:solidFill>
                <a:schemeClr val="tx1"/>
              </a:solidFill>
            </a:rPr>
            <a:t>(RRL)</a:t>
          </a:r>
          <a:endParaRPr lang="en-GB" sz="2400" dirty="0">
            <a:ln>
              <a:solidFill>
                <a:schemeClr val="tx1"/>
              </a:solidFill>
            </a:ln>
            <a:solidFill>
              <a:schemeClr val="tx1"/>
            </a:solidFill>
          </a:endParaRPr>
        </a:p>
      </dgm:t>
    </dgm:pt>
    <dgm:pt modelId="{42DE6C6F-68D3-409E-9940-107BE3056443}" type="parTrans" cxnId="{A97093C3-E3A8-48FD-98DE-08FE8A7A6651}">
      <dgm:prSet/>
      <dgm:spPr/>
      <dgm:t>
        <a:bodyPr/>
        <a:lstStyle/>
        <a:p>
          <a:endParaRPr lang="en-GB"/>
        </a:p>
      </dgm:t>
    </dgm:pt>
    <dgm:pt modelId="{DFC45DC0-A70C-413F-BA00-45F89DA229FD}" type="sibTrans" cxnId="{A97093C3-E3A8-48FD-98DE-08FE8A7A6651}">
      <dgm:prSet/>
      <dgm:spPr/>
      <dgm:t>
        <a:bodyPr/>
        <a:lstStyle/>
        <a:p>
          <a:endParaRPr lang="en-GB"/>
        </a:p>
      </dgm:t>
    </dgm:pt>
    <dgm:pt modelId="{C20B25C0-391B-4BCE-BD18-4E116526BB8B}" type="pres">
      <dgm:prSet presAssocID="{1DE937CC-68AF-45C0-AF4D-B5821606E268}" presName="Name0" presStyleCnt="0">
        <dgm:presLayoutVars>
          <dgm:chMax val="7"/>
          <dgm:resizeHandles val="exact"/>
        </dgm:presLayoutVars>
      </dgm:prSet>
      <dgm:spPr/>
      <dgm:t>
        <a:bodyPr/>
        <a:lstStyle/>
        <a:p>
          <a:endParaRPr lang="en-GB"/>
        </a:p>
      </dgm:t>
    </dgm:pt>
    <dgm:pt modelId="{DB6ABAC2-ED2F-4237-8A5A-D9635F3CF77E}" type="pres">
      <dgm:prSet presAssocID="{1DE937CC-68AF-45C0-AF4D-B5821606E268}" presName="comp1" presStyleCnt="0"/>
      <dgm:spPr/>
    </dgm:pt>
    <dgm:pt modelId="{6D625171-53AE-45E1-BFF9-3D35D08FA520}" type="pres">
      <dgm:prSet presAssocID="{1DE937CC-68AF-45C0-AF4D-B5821606E268}" presName="circle1" presStyleLbl="node1" presStyleIdx="0" presStyleCnt="4" custScaleX="159991" custLinFactNeighborX="285" custLinFactNeighborY="6822"/>
      <dgm:spPr/>
      <dgm:t>
        <a:bodyPr/>
        <a:lstStyle/>
        <a:p>
          <a:endParaRPr lang="en-GB"/>
        </a:p>
      </dgm:t>
    </dgm:pt>
    <dgm:pt modelId="{325D5720-D25C-41DB-B979-16612AC3F491}" type="pres">
      <dgm:prSet presAssocID="{1DE937CC-68AF-45C0-AF4D-B5821606E268}" presName="c1text" presStyleLbl="node1" presStyleIdx="0" presStyleCnt="4">
        <dgm:presLayoutVars>
          <dgm:bulletEnabled val="1"/>
        </dgm:presLayoutVars>
      </dgm:prSet>
      <dgm:spPr/>
      <dgm:t>
        <a:bodyPr/>
        <a:lstStyle/>
        <a:p>
          <a:endParaRPr lang="en-GB"/>
        </a:p>
      </dgm:t>
    </dgm:pt>
    <dgm:pt modelId="{34A03848-7DCD-4D9C-BC96-C420966D5B08}" type="pres">
      <dgm:prSet presAssocID="{1DE937CC-68AF-45C0-AF4D-B5821606E268}" presName="comp2" presStyleCnt="0"/>
      <dgm:spPr/>
    </dgm:pt>
    <dgm:pt modelId="{051069B1-0E0B-4B03-A3AF-F2614F3E23F1}" type="pres">
      <dgm:prSet presAssocID="{1DE937CC-68AF-45C0-AF4D-B5821606E268}" presName="circle2" presStyleLbl="node1" presStyleIdx="1" presStyleCnt="4" custScaleX="159317" custScaleY="104793" custLinFactNeighborX="-3062" custLinFactNeighborY="7996"/>
      <dgm:spPr/>
      <dgm:t>
        <a:bodyPr/>
        <a:lstStyle/>
        <a:p>
          <a:endParaRPr lang="en-GB"/>
        </a:p>
      </dgm:t>
    </dgm:pt>
    <dgm:pt modelId="{DC532AD4-459E-46E4-84F3-B931BEF961B8}" type="pres">
      <dgm:prSet presAssocID="{1DE937CC-68AF-45C0-AF4D-B5821606E268}" presName="c2text" presStyleLbl="node1" presStyleIdx="1" presStyleCnt="4">
        <dgm:presLayoutVars>
          <dgm:bulletEnabled val="1"/>
        </dgm:presLayoutVars>
      </dgm:prSet>
      <dgm:spPr/>
      <dgm:t>
        <a:bodyPr/>
        <a:lstStyle/>
        <a:p>
          <a:endParaRPr lang="en-GB"/>
        </a:p>
      </dgm:t>
    </dgm:pt>
    <dgm:pt modelId="{9220709E-F84D-4FC5-A554-E56FA49627D4}" type="pres">
      <dgm:prSet presAssocID="{1DE937CC-68AF-45C0-AF4D-B5821606E268}" presName="comp3" presStyleCnt="0"/>
      <dgm:spPr/>
    </dgm:pt>
    <dgm:pt modelId="{33C02ADF-F6B5-41DD-8B54-5266CCC8A18F}" type="pres">
      <dgm:prSet presAssocID="{1DE937CC-68AF-45C0-AF4D-B5821606E268}" presName="circle3" presStyleLbl="node1" presStyleIdx="2" presStyleCnt="4" custScaleX="157138" custScaleY="117315" custLinFactNeighborX="1274" custLinFactNeighborY="4729"/>
      <dgm:spPr/>
      <dgm:t>
        <a:bodyPr/>
        <a:lstStyle/>
        <a:p>
          <a:endParaRPr lang="en-GB"/>
        </a:p>
      </dgm:t>
    </dgm:pt>
    <dgm:pt modelId="{DB70D071-9460-40D2-A176-3E5C5FC62085}" type="pres">
      <dgm:prSet presAssocID="{1DE937CC-68AF-45C0-AF4D-B5821606E268}" presName="c3text" presStyleLbl="node1" presStyleIdx="2" presStyleCnt="4">
        <dgm:presLayoutVars>
          <dgm:bulletEnabled val="1"/>
        </dgm:presLayoutVars>
      </dgm:prSet>
      <dgm:spPr/>
      <dgm:t>
        <a:bodyPr/>
        <a:lstStyle/>
        <a:p>
          <a:endParaRPr lang="en-GB"/>
        </a:p>
      </dgm:t>
    </dgm:pt>
    <dgm:pt modelId="{24C12A33-F096-4D0B-A85A-758AD904E3C5}" type="pres">
      <dgm:prSet presAssocID="{1DE937CC-68AF-45C0-AF4D-B5821606E268}" presName="comp4" presStyleCnt="0"/>
      <dgm:spPr/>
    </dgm:pt>
    <dgm:pt modelId="{DE569157-A0F9-4C8F-88C8-47BD8EFE6F6E}" type="pres">
      <dgm:prSet presAssocID="{1DE937CC-68AF-45C0-AF4D-B5821606E268}" presName="circle4" presStyleLbl="node1" presStyleIdx="3" presStyleCnt="4" custScaleX="161195" custScaleY="133768" custLinFactNeighborX="-2736" custLinFactNeighborY="-3065"/>
      <dgm:spPr/>
      <dgm:t>
        <a:bodyPr/>
        <a:lstStyle/>
        <a:p>
          <a:endParaRPr lang="en-GB"/>
        </a:p>
      </dgm:t>
    </dgm:pt>
    <dgm:pt modelId="{16277374-AA63-4889-B0D8-92D9FAFE8279}" type="pres">
      <dgm:prSet presAssocID="{1DE937CC-68AF-45C0-AF4D-B5821606E268}" presName="c4text" presStyleLbl="node1" presStyleIdx="3" presStyleCnt="4">
        <dgm:presLayoutVars>
          <dgm:bulletEnabled val="1"/>
        </dgm:presLayoutVars>
      </dgm:prSet>
      <dgm:spPr/>
      <dgm:t>
        <a:bodyPr/>
        <a:lstStyle/>
        <a:p>
          <a:endParaRPr lang="en-GB"/>
        </a:p>
      </dgm:t>
    </dgm:pt>
  </dgm:ptLst>
  <dgm:cxnLst>
    <dgm:cxn modelId="{EBF11C9B-DC56-4311-959B-A75EF45809CC}" srcId="{1DE937CC-68AF-45C0-AF4D-B5821606E268}" destId="{609E1BC1-58A4-484D-9763-BC8149B0A44B}" srcOrd="0" destOrd="0" parTransId="{F20E28FD-4673-4FD9-A8DA-C78F40747A17}" sibTransId="{60040407-1DD2-4181-9803-660732E5DE4D}"/>
    <dgm:cxn modelId="{373AF2B1-54F9-46FE-96E9-0CBF7E029499}" srcId="{1DE937CC-68AF-45C0-AF4D-B5821606E268}" destId="{A9786EB8-A087-473B-9C65-6B035C5BB551}" srcOrd="1" destOrd="0" parTransId="{0469418A-5905-4B34-8E91-3503C250BF1A}" sibTransId="{A342FAA3-AD5D-4B65-8C64-435EC33099C6}"/>
    <dgm:cxn modelId="{AA6196F1-B1C3-450F-8DB7-A0F05ECDA305}" type="presOf" srcId="{A9786EB8-A087-473B-9C65-6B035C5BB551}" destId="{051069B1-0E0B-4B03-A3AF-F2614F3E23F1}" srcOrd="0" destOrd="0" presId="urn:microsoft.com/office/officeart/2005/8/layout/venn2"/>
    <dgm:cxn modelId="{306B7BD3-7F02-4489-89DB-09988F3514F9}" type="presOf" srcId="{A35DCF32-7DAE-4DA3-AD19-1C4D23AEB7A3}" destId="{DB70D071-9460-40D2-A176-3E5C5FC62085}" srcOrd="1" destOrd="0" presId="urn:microsoft.com/office/officeart/2005/8/layout/venn2"/>
    <dgm:cxn modelId="{98EC2710-B740-4B57-87E2-1F0AF1630B9C}" type="presOf" srcId="{A9786EB8-A087-473B-9C65-6B035C5BB551}" destId="{DC532AD4-459E-46E4-84F3-B931BEF961B8}" srcOrd="1" destOrd="0" presId="urn:microsoft.com/office/officeart/2005/8/layout/venn2"/>
    <dgm:cxn modelId="{4AD0C4FD-42FC-4716-9329-6D5CD8419D90}" srcId="{1DE937CC-68AF-45C0-AF4D-B5821606E268}" destId="{A35DCF32-7DAE-4DA3-AD19-1C4D23AEB7A3}" srcOrd="2" destOrd="0" parTransId="{F71407F8-D8D0-43C9-BEA3-0173614759E8}" sibTransId="{AF5AA4F2-87EB-4E66-AF85-43DC8F039690}"/>
    <dgm:cxn modelId="{AC50ADD8-EAAF-4DBC-A41E-B0E8BD16D3E0}" type="presOf" srcId="{609E1BC1-58A4-484D-9763-BC8149B0A44B}" destId="{325D5720-D25C-41DB-B979-16612AC3F491}" srcOrd="1" destOrd="0" presId="urn:microsoft.com/office/officeart/2005/8/layout/venn2"/>
    <dgm:cxn modelId="{8F885999-6541-4FC4-BA55-779E1079D2BD}" type="presOf" srcId="{609E1BC1-58A4-484D-9763-BC8149B0A44B}" destId="{6D625171-53AE-45E1-BFF9-3D35D08FA520}" srcOrd="0" destOrd="0" presId="urn:microsoft.com/office/officeart/2005/8/layout/venn2"/>
    <dgm:cxn modelId="{21CBD720-4257-4FB4-98A6-97C62743A580}" type="presOf" srcId="{F6609246-D253-4ABB-8774-82689FF17C50}" destId="{16277374-AA63-4889-B0D8-92D9FAFE8279}" srcOrd="1" destOrd="0" presId="urn:microsoft.com/office/officeart/2005/8/layout/venn2"/>
    <dgm:cxn modelId="{5C8D8AD4-B8F3-4832-A750-95528A740894}" type="presOf" srcId="{1DE937CC-68AF-45C0-AF4D-B5821606E268}" destId="{C20B25C0-391B-4BCE-BD18-4E116526BB8B}" srcOrd="0" destOrd="0" presId="urn:microsoft.com/office/officeart/2005/8/layout/venn2"/>
    <dgm:cxn modelId="{A97093C3-E3A8-48FD-98DE-08FE8A7A6651}" srcId="{1DE937CC-68AF-45C0-AF4D-B5821606E268}" destId="{F6609246-D253-4ABB-8774-82689FF17C50}" srcOrd="3" destOrd="0" parTransId="{42DE6C6F-68D3-409E-9940-107BE3056443}" sibTransId="{DFC45DC0-A70C-413F-BA00-45F89DA229FD}"/>
    <dgm:cxn modelId="{755412C8-5CC7-4487-B445-0BB19556EBF4}" type="presOf" srcId="{F6609246-D253-4ABB-8774-82689FF17C50}" destId="{DE569157-A0F9-4C8F-88C8-47BD8EFE6F6E}" srcOrd="0" destOrd="0" presId="urn:microsoft.com/office/officeart/2005/8/layout/venn2"/>
    <dgm:cxn modelId="{E51883BD-5D73-4EED-B5A1-BD12CD069DC1}" type="presOf" srcId="{A35DCF32-7DAE-4DA3-AD19-1C4D23AEB7A3}" destId="{33C02ADF-F6B5-41DD-8B54-5266CCC8A18F}" srcOrd="0" destOrd="0" presId="urn:microsoft.com/office/officeart/2005/8/layout/venn2"/>
    <dgm:cxn modelId="{7344BF54-824C-4B2B-ADC3-911251E2179F}" type="presParOf" srcId="{C20B25C0-391B-4BCE-BD18-4E116526BB8B}" destId="{DB6ABAC2-ED2F-4237-8A5A-D9635F3CF77E}" srcOrd="0" destOrd="0" presId="urn:microsoft.com/office/officeart/2005/8/layout/venn2"/>
    <dgm:cxn modelId="{B2C9D1C0-49F7-42F9-831C-975F5FCE1636}" type="presParOf" srcId="{DB6ABAC2-ED2F-4237-8A5A-D9635F3CF77E}" destId="{6D625171-53AE-45E1-BFF9-3D35D08FA520}" srcOrd="0" destOrd="0" presId="urn:microsoft.com/office/officeart/2005/8/layout/venn2"/>
    <dgm:cxn modelId="{9BD2773F-E293-406F-8D05-E47B3A99563D}" type="presParOf" srcId="{DB6ABAC2-ED2F-4237-8A5A-D9635F3CF77E}" destId="{325D5720-D25C-41DB-B979-16612AC3F491}" srcOrd="1" destOrd="0" presId="urn:microsoft.com/office/officeart/2005/8/layout/venn2"/>
    <dgm:cxn modelId="{11F71ADF-C159-4A1E-B317-00BE5FD6962E}" type="presParOf" srcId="{C20B25C0-391B-4BCE-BD18-4E116526BB8B}" destId="{34A03848-7DCD-4D9C-BC96-C420966D5B08}" srcOrd="1" destOrd="0" presId="urn:microsoft.com/office/officeart/2005/8/layout/venn2"/>
    <dgm:cxn modelId="{E7F72154-774C-4FDB-B575-E563B25401D6}" type="presParOf" srcId="{34A03848-7DCD-4D9C-BC96-C420966D5B08}" destId="{051069B1-0E0B-4B03-A3AF-F2614F3E23F1}" srcOrd="0" destOrd="0" presId="urn:microsoft.com/office/officeart/2005/8/layout/venn2"/>
    <dgm:cxn modelId="{9BFEE511-FEE4-4B4A-9135-6DE49DE6B058}" type="presParOf" srcId="{34A03848-7DCD-4D9C-BC96-C420966D5B08}" destId="{DC532AD4-459E-46E4-84F3-B931BEF961B8}" srcOrd="1" destOrd="0" presId="urn:microsoft.com/office/officeart/2005/8/layout/venn2"/>
    <dgm:cxn modelId="{9887FCF4-2488-4FE5-A07F-EB75C019625B}" type="presParOf" srcId="{C20B25C0-391B-4BCE-BD18-4E116526BB8B}" destId="{9220709E-F84D-4FC5-A554-E56FA49627D4}" srcOrd="2" destOrd="0" presId="urn:microsoft.com/office/officeart/2005/8/layout/venn2"/>
    <dgm:cxn modelId="{05CBD98C-C5BA-4F56-8946-3589E7BCC36F}" type="presParOf" srcId="{9220709E-F84D-4FC5-A554-E56FA49627D4}" destId="{33C02ADF-F6B5-41DD-8B54-5266CCC8A18F}" srcOrd="0" destOrd="0" presId="urn:microsoft.com/office/officeart/2005/8/layout/venn2"/>
    <dgm:cxn modelId="{181DB285-0665-477F-86F9-0A53FD5039FA}" type="presParOf" srcId="{9220709E-F84D-4FC5-A554-E56FA49627D4}" destId="{DB70D071-9460-40D2-A176-3E5C5FC62085}" srcOrd="1" destOrd="0" presId="urn:microsoft.com/office/officeart/2005/8/layout/venn2"/>
    <dgm:cxn modelId="{4570F282-E635-41E6-93CE-129F77CEB043}" type="presParOf" srcId="{C20B25C0-391B-4BCE-BD18-4E116526BB8B}" destId="{24C12A33-F096-4D0B-A85A-758AD904E3C5}" srcOrd="3" destOrd="0" presId="urn:microsoft.com/office/officeart/2005/8/layout/venn2"/>
    <dgm:cxn modelId="{7ED4EA54-9037-4086-92F1-46D5DED8151F}" type="presParOf" srcId="{24C12A33-F096-4D0B-A85A-758AD904E3C5}" destId="{DE569157-A0F9-4C8F-88C8-47BD8EFE6F6E}" srcOrd="0" destOrd="0" presId="urn:microsoft.com/office/officeart/2005/8/layout/venn2"/>
    <dgm:cxn modelId="{838119F3-FD91-4400-B54E-DF6CDD33C612}" type="presParOf" srcId="{24C12A33-F096-4D0B-A85A-758AD904E3C5}" destId="{16277374-AA63-4889-B0D8-92D9FAFE8279}"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F33C4A-FD2A-4D7C-8938-62DCA07556DE}" type="doc">
      <dgm:prSet loTypeId="urn:microsoft.com/office/officeart/2005/8/layout/pyramid1" loCatId="pyramid" qsTypeId="urn:microsoft.com/office/officeart/2005/8/quickstyle/simple1" qsCatId="simple" csTypeId="urn:microsoft.com/office/officeart/2005/8/colors/colorful1#1" csCatId="colorful" phldr="1"/>
      <dgm:spPr/>
    </dgm:pt>
    <dgm:pt modelId="{0A1D2F4E-8C8A-425A-9E86-07E25F87C842}">
      <dgm:prSet phldrT="[Text]" custT="1"/>
      <dgm:spPr/>
      <dgm:t>
        <a:bodyPr/>
        <a:lstStyle/>
        <a:p>
          <a:endParaRPr lang="en-GB" sz="1600" dirty="0" smtClean="0"/>
        </a:p>
        <a:p>
          <a:endParaRPr lang="en-GB" sz="1600" dirty="0" smtClean="0"/>
        </a:p>
        <a:p>
          <a:r>
            <a:rPr lang="en-GB" sz="1400" dirty="0" smtClean="0">
              <a:latin typeface="Arial" panose="020B0604020202020204" pitchFamily="34" charset="0"/>
              <a:cs typeface="Arial" panose="020B0604020202020204" pitchFamily="34" charset="0"/>
            </a:rPr>
            <a:t>More</a:t>
          </a:r>
        </a:p>
        <a:p>
          <a:r>
            <a:rPr lang="en-GB" sz="1400" dirty="0" smtClean="0">
              <a:latin typeface="Arial" panose="020B0604020202020204" pitchFamily="34" charset="0"/>
              <a:cs typeface="Arial" panose="020B0604020202020204" pitchFamily="34" charset="0"/>
            </a:rPr>
            <a:t> complex grief </a:t>
          </a:r>
        </a:p>
        <a:p>
          <a:r>
            <a:rPr lang="en-GB" sz="1400" dirty="0" smtClean="0">
              <a:latin typeface="Arial" panose="020B0604020202020204" pitchFamily="34" charset="0"/>
              <a:cs typeface="Arial" panose="020B0604020202020204" pitchFamily="34" charset="0"/>
            </a:rPr>
            <a:t>requiring skilled</a:t>
          </a:r>
        </a:p>
        <a:p>
          <a:r>
            <a:rPr lang="en-GB" sz="1400" dirty="0" smtClean="0">
              <a:latin typeface="Arial" panose="020B0604020202020204" pitchFamily="34" charset="0"/>
              <a:cs typeface="Arial" panose="020B0604020202020204" pitchFamily="34" charset="0"/>
            </a:rPr>
            <a:t> intervention</a:t>
          </a:r>
          <a:endParaRPr lang="en-GB" sz="1400" dirty="0">
            <a:latin typeface="Arial" panose="020B0604020202020204" pitchFamily="34" charset="0"/>
            <a:cs typeface="Arial" panose="020B0604020202020204" pitchFamily="34" charset="0"/>
          </a:endParaRPr>
        </a:p>
      </dgm:t>
    </dgm:pt>
    <dgm:pt modelId="{F0BC887F-BFB8-4D99-AFF2-0A209C5DEB0C}" type="parTrans" cxnId="{871D11D6-BBA6-4A02-B0B1-5D8B239D002C}">
      <dgm:prSet/>
      <dgm:spPr/>
      <dgm:t>
        <a:bodyPr/>
        <a:lstStyle/>
        <a:p>
          <a:endParaRPr lang="en-GB"/>
        </a:p>
      </dgm:t>
    </dgm:pt>
    <dgm:pt modelId="{9EA253C4-8CF4-4D28-9A2E-1B3AFAAE45A5}" type="sibTrans" cxnId="{871D11D6-BBA6-4A02-B0B1-5D8B239D002C}">
      <dgm:prSet/>
      <dgm:spPr/>
      <dgm:t>
        <a:bodyPr/>
        <a:lstStyle/>
        <a:p>
          <a:endParaRPr lang="en-GB"/>
        </a:p>
      </dgm:t>
    </dgm:pt>
    <dgm:pt modelId="{2C8BFB6B-8DFE-404C-A0FE-5C6600A30CAB}">
      <dgm:prSet phldrT="[Text]" custT="1"/>
      <dgm:spPr/>
      <dgm:t>
        <a:bodyPr/>
        <a:lstStyle/>
        <a:p>
          <a:r>
            <a:rPr lang="en-GB" sz="1800" dirty="0" smtClean="0">
              <a:latin typeface="Arial" panose="020B0604020202020204" pitchFamily="34" charset="0"/>
              <a:cs typeface="Arial" panose="020B0604020202020204" pitchFamily="34" charset="0"/>
            </a:rPr>
            <a:t>Some difficulties in coping with feelings and/ or functioning requiring  short-term one to one and/or group support</a:t>
          </a:r>
          <a:endParaRPr lang="en-GB" sz="1800" dirty="0">
            <a:latin typeface="Arial" panose="020B0604020202020204" pitchFamily="34" charset="0"/>
            <a:cs typeface="Arial" panose="020B0604020202020204" pitchFamily="34" charset="0"/>
          </a:endParaRPr>
        </a:p>
      </dgm:t>
    </dgm:pt>
    <dgm:pt modelId="{0F1A347D-DC7A-4FF3-82AA-38734906D7C5}" type="parTrans" cxnId="{F6B13287-70BC-48F6-9439-E7B9BDBDA006}">
      <dgm:prSet/>
      <dgm:spPr/>
      <dgm:t>
        <a:bodyPr/>
        <a:lstStyle/>
        <a:p>
          <a:endParaRPr lang="en-GB"/>
        </a:p>
      </dgm:t>
    </dgm:pt>
    <dgm:pt modelId="{A5CC06DD-A070-4AB4-89B7-BB0F44E63DF7}" type="sibTrans" cxnId="{F6B13287-70BC-48F6-9439-E7B9BDBDA006}">
      <dgm:prSet/>
      <dgm:spPr/>
      <dgm:t>
        <a:bodyPr/>
        <a:lstStyle/>
        <a:p>
          <a:endParaRPr lang="en-GB"/>
        </a:p>
      </dgm:t>
    </dgm:pt>
    <dgm:pt modelId="{66CE9A2B-8B90-43FC-B441-E423043C3055}">
      <dgm:prSet phldrT="[Text]" custT="1"/>
      <dgm:spPr/>
      <dgm:t>
        <a:bodyPr/>
        <a:lstStyle/>
        <a:p>
          <a:r>
            <a:rPr lang="en-GB" sz="2800" dirty="0" smtClean="0">
              <a:latin typeface="Arial" panose="020B0604020202020204" pitchFamily="34" charset="0"/>
              <a:cs typeface="Arial" panose="020B0604020202020204" pitchFamily="34" charset="0"/>
            </a:rPr>
            <a:t>Normal grief reactions requiring family support , and information about the nature of grief and community  resources </a:t>
          </a:r>
          <a:endParaRPr lang="en-GB" sz="2800" dirty="0">
            <a:solidFill>
              <a:srgbClr val="7030A0"/>
            </a:solidFill>
            <a:latin typeface="Arial" panose="020B0604020202020204" pitchFamily="34" charset="0"/>
            <a:cs typeface="Arial" panose="020B0604020202020204" pitchFamily="34" charset="0"/>
          </a:endParaRPr>
        </a:p>
      </dgm:t>
    </dgm:pt>
    <dgm:pt modelId="{C8D95273-822D-4729-85D8-CBBD8822EDAF}" type="parTrans" cxnId="{E8860F32-6DEA-4911-838C-CBEF8F0CE0B1}">
      <dgm:prSet/>
      <dgm:spPr/>
      <dgm:t>
        <a:bodyPr/>
        <a:lstStyle/>
        <a:p>
          <a:endParaRPr lang="en-GB"/>
        </a:p>
      </dgm:t>
    </dgm:pt>
    <dgm:pt modelId="{3E2EB422-FE4E-4A06-A311-D9BE0FD00BD2}" type="sibTrans" cxnId="{E8860F32-6DEA-4911-838C-CBEF8F0CE0B1}">
      <dgm:prSet/>
      <dgm:spPr/>
      <dgm:t>
        <a:bodyPr/>
        <a:lstStyle/>
        <a:p>
          <a:endParaRPr lang="en-GB"/>
        </a:p>
      </dgm:t>
    </dgm:pt>
    <dgm:pt modelId="{99E51B8A-748A-4B0A-8340-0576F2A50892}" type="pres">
      <dgm:prSet presAssocID="{E3F33C4A-FD2A-4D7C-8938-62DCA07556DE}" presName="Name0" presStyleCnt="0">
        <dgm:presLayoutVars>
          <dgm:dir/>
          <dgm:animLvl val="lvl"/>
          <dgm:resizeHandles val="exact"/>
        </dgm:presLayoutVars>
      </dgm:prSet>
      <dgm:spPr/>
    </dgm:pt>
    <dgm:pt modelId="{3136829B-278A-40B4-BDAC-4B859A3EC74F}" type="pres">
      <dgm:prSet presAssocID="{0A1D2F4E-8C8A-425A-9E86-07E25F87C842}" presName="Name8" presStyleCnt="0"/>
      <dgm:spPr/>
    </dgm:pt>
    <dgm:pt modelId="{76F69B51-3C6A-4C16-9C8B-2CFD05D5DAC8}" type="pres">
      <dgm:prSet presAssocID="{0A1D2F4E-8C8A-425A-9E86-07E25F87C842}" presName="level" presStyleLbl="node1" presStyleIdx="0" presStyleCnt="3">
        <dgm:presLayoutVars>
          <dgm:chMax val="1"/>
          <dgm:bulletEnabled val="1"/>
        </dgm:presLayoutVars>
      </dgm:prSet>
      <dgm:spPr/>
      <dgm:t>
        <a:bodyPr/>
        <a:lstStyle/>
        <a:p>
          <a:endParaRPr lang="en-GB"/>
        </a:p>
      </dgm:t>
    </dgm:pt>
    <dgm:pt modelId="{25E02A0D-CB3A-4493-A44A-56FDFAE3E4E5}" type="pres">
      <dgm:prSet presAssocID="{0A1D2F4E-8C8A-425A-9E86-07E25F87C842}" presName="levelTx" presStyleLbl="revTx" presStyleIdx="0" presStyleCnt="0">
        <dgm:presLayoutVars>
          <dgm:chMax val="1"/>
          <dgm:bulletEnabled val="1"/>
        </dgm:presLayoutVars>
      </dgm:prSet>
      <dgm:spPr/>
      <dgm:t>
        <a:bodyPr/>
        <a:lstStyle/>
        <a:p>
          <a:endParaRPr lang="en-GB"/>
        </a:p>
      </dgm:t>
    </dgm:pt>
    <dgm:pt modelId="{B7D40CCD-FD4E-4F4E-A565-447779DBC0EC}" type="pres">
      <dgm:prSet presAssocID="{2C8BFB6B-8DFE-404C-A0FE-5C6600A30CAB}" presName="Name8" presStyleCnt="0"/>
      <dgm:spPr/>
    </dgm:pt>
    <dgm:pt modelId="{098D4204-46F8-4777-A7C9-0BE41FE67278}" type="pres">
      <dgm:prSet presAssocID="{2C8BFB6B-8DFE-404C-A0FE-5C6600A30CAB}" presName="level" presStyleLbl="node1" presStyleIdx="1" presStyleCnt="3">
        <dgm:presLayoutVars>
          <dgm:chMax val="1"/>
          <dgm:bulletEnabled val="1"/>
        </dgm:presLayoutVars>
      </dgm:prSet>
      <dgm:spPr/>
      <dgm:t>
        <a:bodyPr/>
        <a:lstStyle/>
        <a:p>
          <a:endParaRPr lang="en-GB"/>
        </a:p>
      </dgm:t>
    </dgm:pt>
    <dgm:pt modelId="{A7A4B458-7FFF-44EC-AA47-419C1BB05504}" type="pres">
      <dgm:prSet presAssocID="{2C8BFB6B-8DFE-404C-A0FE-5C6600A30CAB}" presName="levelTx" presStyleLbl="revTx" presStyleIdx="0" presStyleCnt="0">
        <dgm:presLayoutVars>
          <dgm:chMax val="1"/>
          <dgm:bulletEnabled val="1"/>
        </dgm:presLayoutVars>
      </dgm:prSet>
      <dgm:spPr/>
      <dgm:t>
        <a:bodyPr/>
        <a:lstStyle/>
        <a:p>
          <a:endParaRPr lang="en-GB"/>
        </a:p>
      </dgm:t>
    </dgm:pt>
    <dgm:pt modelId="{2364D9D1-CC6F-4289-9AFF-005C1B8C042F}" type="pres">
      <dgm:prSet presAssocID="{66CE9A2B-8B90-43FC-B441-E423043C3055}" presName="Name8" presStyleCnt="0"/>
      <dgm:spPr/>
    </dgm:pt>
    <dgm:pt modelId="{105BD7EC-4208-418E-A6E6-FEC715B1378C}" type="pres">
      <dgm:prSet presAssocID="{66CE9A2B-8B90-43FC-B441-E423043C3055}" presName="level" presStyleLbl="node1" presStyleIdx="2" presStyleCnt="3">
        <dgm:presLayoutVars>
          <dgm:chMax val="1"/>
          <dgm:bulletEnabled val="1"/>
        </dgm:presLayoutVars>
      </dgm:prSet>
      <dgm:spPr/>
      <dgm:t>
        <a:bodyPr/>
        <a:lstStyle/>
        <a:p>
          <a:endParaRPr lang="en-GB"/>
        </a:p>
      </dgm:t>
    </dgm:pt>
    <dgm:pt modelId="{72CE33A3-ED8B-44D8-845D-6785F8F3F303}" type="pres">
      <dgm:prSet presAssocID="{66CE9A2B-8B90-43FC-B441-E423043C3055}" presName="levelTx" presStyleLbl="revTx" presStyleIdx="0" presStyleCnt="0">
        <dgm:presLayoutVars>
          <dgm:chMax val="1"/>
          <dgm:bulletEnabled val="1"/>
        </dgm:presLayoutVars>
      </dgm:prSet>
      <dgm:spPr/>
      <dgm:t>
        <a:bodyPr/>
        <a:lstStyle/>
        <a:p>
          <a:endParaRPr lang="en-GB"/>
        </a:p>
      </dgm:t>
    </dgm:pt>
  </dgm:ptLst>
  <dgm:cxnLst>
    <dgm:cxn modelId="{BEF82EC5-3447-4B16-8305-4A624A103032}" type="presOf" srcId="{0A1D2F4E-8C8A-425A-9E86-07E25F87C842}" destId="{25E02A0D-CB3A-4493-A44A-56FDFAE3E4E5}" srcOrd="1" destOrd="0" presId="urn:microsoft.com/office/officeart/2005/8/layout/pyramid1"/>
    <dgm:cxn modelId="{9314A33A-4640-4017-9AE0-3ED447B05776}" type="presOf" srcId="{66CE9A2B-8B90-43FC-B441-E423043C3055}" destId="{72CE33A3-ED8B-44D8-845D-6785F8F3F303}" srcOrd="1" destOrd="0" presId="urn:microsoft.com/office/officeart/2005/8/layout/pyramid1"/>
    <dgm:cxn modelId="{37314EC5-5689-4321-A9CE-4184D23C492D}" type="presOf" srcId="{0A1D2F4E-8C8A-425A-9E86-07E25F87C842}" destId="{76F69B51-3C6A-4C16-9C8B-2CFD05D5DAC8}" srcOrd="0" destOrd="0" presId="urn:microsoft.com/office/officeart/2005/8/layout/pyramid1"/>
    <dgm:cxn modelId="{96A4639D-A080-45BA-886B-DBA3107A1BD5}" type="presOf" srcId="{2C8BFB6B-8DFE-404C-A0FE-5C6600A30CAB}" destId="{098D4204-46F8-4777-A7C9-0BE41FE67278}" srcOrd="0" destOrd="0" presId="urn:microsoft.com/office/officeart/2005/8/layout/pyramid1"/>
    <dgm:cxn modelId="{F6B13287-70BC-48F6-9439-E7B9BDBDA006}" srcId="{E3F33C4A-FD2A-4D7C-8938-62DCA07556DE}" destId="{2C8BFB6B-8DFE-404C-A0FE-5C6600A30CAB}" srcOrd="1" destOrd="0" parTransId="{0F1A347D-DC7A-4FF3-82AA-38734906D7C5}" sibTransId="{A5CC06DD-A070-4AB4-89B7-BB0F44E63DF7}"/>
    <dgm:cxn modelId="{F87CFEAC-D50E-407F-BB30-18D7F3AA74D3}" type="presOf" srcId="{66CE9A2B-8B90-43FC-B441-E423043C3055}" destId="{105BD7EC-4208-418E-A6E6-FEC715B1378C}" srcOrd="0" destOrd="0" presId="urn:microsoft.com/office/officeart/2005/8/layout/pyramid1"/>
    <dgm:cxn modelId="{9E8F136F-86D7-4895-BA58-4132A700691A}" type="presOf" srcId="{E3F33C4A-FD2A-4D7C-8938-62DCA07556DE}" destId="{99E51B8A-748A-4B0A-8340-0576F2A50892}" srcOrd="0" destOrd="0" presId="urn:microsoft.com/office/officeart/2005/8/layout/pyramid1"/>
    <dgm:cxn modelId="{871D11D6-BBA6-4A02-B0B1-5D8B239D002C}" srcId="{E3F33C4A-FD2A-4D7C-8938-62DCA07556DE}" destId="{0A1D2F4E-8C8A-425A-9E86-07E25F87C842}" srcOrd="0" destOrd="0" parTransId="{F0BC887F-BFB8-4D99-AFF2-0A209C5DEB0C}" sibTransId="{9EA253C4-8CF4-4D28-9A2E-1B3AFAAE45A5}"/>
    <dgm:cxn modelId="{E8860F32-6DEA-4911-838C-CBEF8F0CE0B1}" srcId="{E3F33C4A-FD2A-4D7C-8938-62DCA07556DE}" destId="{66CE9A2B-8B90-43FC-B441-E423043C3055}" srcOrd="2" destOrd="0" parTransId="{C8D95273-822D-4729-85D8-CBBD8822EDAF}" sibTransId="{3E2EB422-FE4E-4A06-A311-D9BE0FD00BD2}"/>
    <dgm:cxn modelId="{EA19A5CF-97AD-4A72-BDCC-16F57F2C5E67}" type="presOf" srcId="{2C8BFB6B-8DFE-404C-A0FE-5C6600A30CAB}" destId="{A7A4B458-7FFF-44EC-AA47-419C1BB05504}" srcOrd="1" destOrd="0" presId="urn:microsoft.com/office/officeart/2005/8/layout/pyramid1"/>
    <dgm:cxn modelId="{C465D3CB-A5A5-4BFB-826C-D8979179830B}" type="presParOf" srcId="{99E51B8A-748A-4B0A-8340-0576F2A50892}" destId="{3136829B-278A-40B4-BDAC-4B859A3EC74F}" srcOrd="0" destOrd="0" presId="urn:microsoft.com/office/officeart/2005/8/layout/pyramid1"/>
    <dgm:cxn modelId="{10641F82-E911-4670-B37E-59B20544B0C5}" type="presParOf" srcId="{3136829B-278A-40B4-BDAC-4B859A3EC74F}" destId="{76F69B51-3C6A-4C16-9C8B-2CFD05D5DAC8}" srcOrd="0" destOrd="0" presId="urn:microsoft.com/office/officeart/2005/8/layout/pyramid1"/>
    <dgm:cxn modelId="{28C6B8A9-16FC-48CB-8B88-734C5DCE1DBF}" type="presParOf" srcId="{3136829B-278A-40B4-BDAC-4B859A3EC74F}" destId="{25E02A0D-CB3A-4493-A44A-56FDFAE3E4E5}" srcOrd="1" destOrd="0" presId="urn:microsoft.com/office/officeart/2005/8/layout/pyramid1"/>
    <dgm:cxn modelId="{D9C4EAB7-6C52-4226-872E-DB46687EC0AD}" type="presParOf" srcId="{99E51B8A-748A-4B0A-8340-0576F2A50892}" destId="{B7D40CCD-FD4E-4F4E-A565-447779DBC0EC}" srcOrd="1" destOrd="0" presId="urn:microsoft.com/office/officeart/2005/8/layout/pyramid1"/>
    <dgm:cxn modelId="{632AA468-CDEA-4825-8F2A-A9615B503724}" type="presParOf" srcId="{B7D40CCD-FD4E-4F4E-A565-447779DBC0EC}" destId="{098D4204-46F8-4777-A7C9-0BE41FE67278}" srcOrd="0" destOrd="0" presId="urn:microsoft.com/office/officeart/2005/8/layout/pyramid1"/>
    <dgm:cxn modelId="{BC05CF70-AECD-435B-8B22-8F4C9EC75CEA}" type="presParOf" srcId="{B7D40CCD-FD4E-4F4E-A565-447779DBC0EC}" destId="{A7A4B458-7FFF-44EC-AA47-419C1BB05504}" srcOrd="1" destOrd="0" presId="urn:microsoft.com/office/officeart/2005/8/layout/pyramid1"/>
    <dgm:cxn modelId="{B4C13040-7498-48AF-BFB1-F54A177F0A72}" type="presParOf" srcId="{99E51B8A-748A-4B0A-8340-0576F2A50892}" destId="{2364D9D1-CC6F-4289-9AFF-005C1B8C042F}" srcOrd="2" destOrd="0" presId="urn:microsoft.com/office/officeart/2005/8/layout/pyramid1"/>
    <dgm:cxn modelId="{DE81BC44-ADD3-4080-9693-D5D1ED5A04D1}" type="presParOf" srcId="{2364D9D1-CC6F-4289-9AFF-005C1B8C042F}" destId="{105BD7EC-4208-418E-A6E6-FEC715B1378C}" srcOrd="0" destOrd="0" presId="urn:microsoft.com/office/officeart/2005/8/layout/pyramid1"/>
    <dgm:cxn modelId="{19573915-8F04-4A9A-96D1-46CA1E9E4CFB}" type="presParOf" srcId="{2364D9D1-CC6F-4289-9AFF-005C1B8C042F}" destId="{72CE33A3-ED8B-44D8-845D-6785F8F3F30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ABAABFBB-B87B-42A5-B3DB-3C96ED543421}" type="datetimeFigureOut">
              <a:rPr lang="en-GB" smtClean="0"/>
              <a:pPr/>
              <a:t>23/10/2017</a:t>
            </a:fld>
            <a:endParaRPr lang="en-GB"/>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F37B4E53-D797-4493-88C4-06770559E1C0}" type="slidenum">
              <a:rPr lang="en-GB" smtClean="0"/>
              <a:pPr/>
              <a:t>‹#›</a:t>
            </a:fld>
            <a:endParaRPr lang="en-GB"/>
          </a:p>
        </p:txBody>
      </p:sp>
    </p:spTree>
    <p:extLst>
      <p:ext uri="{BB962C8B-B14F-4D97-AF65-F5344CB8AC3E}">
        <p14:creationId xmlns:p14="http://schemas.microsoft.com/office/powerpoint/2010/main" val="239684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5739139B-EBB2-435A-B4CE-3F5937C0A018}" type="datetimeFigureOut">
              <a:rPr lang="en-GB" smtClean="0"/>
              <a:pPr/>
              <a:t>23/10/2017</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B574CB07-59FF-4CCA-9537-E18070F0C66D}" type="slidenum">
              <a:rPr lang="en-GB" smtClean="0"/>
              <a:pPr/>
              <a:t>‹#›</a:t>
            </a:fld>
            <a:endParaRPr lang="en-GB"/>
          </a:p>
        </p:txBody>
      </p:sp>
    </p:spTree>
    <p:extLst>
      <p:ext uri="{BB962C8B-B14F-4D97-AF65-F5344CB8AC3E}">
        <p14:creationId xmlns:p14="http://schemas.microsoft.com/office/powerpoint/2010/main" val="149246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400" smtClean="0"/>
              <a:t>Show - title</a:t>
            </a:r>
          </a:p>
          <a:p>
            <a:endParaRPr lang="en-GB" sz="1400" smtClean="0"/>
          </a:p>
          <a:p>
            <a:r>
              <a:rPr lang="en-GB" sz="1400" smtClean="0"/>
              <a:t>Voice over - Our understanding of grief comes from many different theories. Here are some of the classic and contemporary  theories which contribute to the rich body of knowledge on loss and grief.</a:t>
            </a:r>
          </a:p>
          <a:p>
            <a:endParaRPr lang="en-GB" sz="1400" smtClean="0"/>
          </a:p>
          <a:p>
            <a:endParaRPr lang="en-GB" sz="1400" smtClean="0"/>
          </a:p>
          <a:p>
            <a:r>
              <a:rPr lang="en-GB" sz="1400" smtClean="0"/>
              <a:t>Show - named theories (slowly enough for people to read)  </a:t>
            </a:r>
          </a:p>
        </p:txBody>
      </p:sp>
    </p:spTree>
    <p:extLst>
      <p:ext uri="{BB962C8B-B14F-4D97-AF65-F5344CB8AC3E}">
        <p14:creationId xmlns:p14="http://schemas.microsoft.com/office/powerpoint/2010/main" val="3177874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6330AE-17AE-4CBE-B06F-B93478E3C500}" type="slidenum">
              <a:rPr lang="en-GB" smtClean="0"/>
              <a:pPr/>
              <a:t>25</a:t>
            </a:fld>
            <a:endParaRPr lang="en-GB"/>
          </a:p>
        </p:txBody>
      </p:sp>
    </p:spTree>
    <p:extLst>
      <p:ext uri="{BB962C8B-B14F-4D97-AF65-F5344CB8AC3E}">
        <p14:creationId xmlns:p14="http://schemas.microsoft.com/office/powerpoint/2010/main" val="1174407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400" smtClean="0">
                <a:latin typeface="Times New Roman" pitchFamily="18" charset="0"/>
              </a:rPr>
              <a:t>Show title</a:t>
            </a:r>
          </a:p>
          <a:p>
            <a:endParaRPr lang="en-GB" altLang="en-US" sz="1400" smtClean="0">
              <a:latin typeface="Times New Roman" pitchFamily="18" charset="0"/>
            </a:endParaRPr>
          </a:p>
          <a:p>
            <a:r>
              <a:rPr lang="en-GB" altLang="en-US" sz="1400" smtClean="0">
                <a:latin typeface="Times New Roman" pitchFamily="18" charset="0"/>
              </a:rPr>
              <a:t>Voice over - the RRL model provides a template for practice in which core grief reactions and coping response can be seen </a:t>
            </a:r>
          </a:p>
          <a:p>
            <a:r>
              <a:rPr lang="en-GB" altLang="en-US" sz="1400" smtClean="0">
                <a:latin typeface="Times New Roman" pitchFamily="18" charset="0"/>
              </a:rPr>
              <a:t>Show the overwhelmed and controlled with linking line and the resilient and vulnerable with linking line </a:t>
            </a:r>
          </a:p>
          <a:p>
            <a:r>
              <a:rPr lang="en-GB" altLang="en-US" sz="1400" smtClean="0">
                <a:latin typeface="Times New Roman" pitchFamily="18" charset="0"/>
              </a:rPr>
              <a:t>Voice over cont.- to produce important indications  of the nature of  grief. </a:t>
            </a:r>
          </a:p>
          <a:p>
            <a:r>
              <a:rPr lang="en-GB" altLang="en-US" sz="1400" smtClean="0">
                <a:latin typeface="Times New Roman" pitchFamily="18" charset="0"/>
              </a:rPr>
              <a:t>Show the four circles at a pace people can read and the italic text at the top and bottom of the diagram </a:t>
            </a:r>
          </a:p>
          <a:p>
            <a:r>
              <a:rPr lang="en-GB" altLang="en-US" sz="1400" smtClean="0">
                <a:latin typeface="Times New Roman" pitchFamily="18" charset="0"/>
              </a:rPr>
              <a:t>Voice over -It is important to recognise that often the people we are working with are experiencing  normal grief, with vulnerability being evident for a time, when a significant loss has been suffered. Responses to loss are frequently shifting and changing; what we observe at any one time is only true at that time and may be replaced with very different reactions as the loss experience is processed and life adjustments made.</a:t>
            </a:r>
          </a:p>
          <a:p>
            <a:endParaRPr lang="en-GB" altLang="en-US" sz="1400" smtClean="0">
              <a:latin typeface="Times New Roman" pitchFamily="18" charset="0"/>
            </a:endParaRPr>
          </a:p>
          <a:p>
            <a:endParaRPr lang="en-GB" altLang="en-US" sz="1400" smtClean="0">
              <a:latin typeface="Times New Roman" pitchFamily="18" charset="0"/>
            </a:endParaRPr>
          </a:p>
        </p:txBody>
      </p:sp>
    </p:spTree>
    <p:extLst>
      <p:ext uri="{BB962C8B-B14F-4D97-AF65-F5344CB8AC3E}">
        <p14:creationId xmlns:p14="http://schemas.microsoft.com/office/powerpoint/2010/main" val="2850931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400" smtClean="0">
                <a:latin typeface="Times New Roman" pitchFamily="18" charset="0"/>
              </a:rPr>
              <a:t>Show title </a:t>
            </a:r>
          </a:p>
          <a:p>
            <a:endParaRPr lang="en-GB" altLang="en-US" sz="1400" smtClean="0">
              <a:latin typeface="Times New Roman" pitchFamily="18" charset="0"/>
            </a:endParaRPr>
          </a:p>
          <a:p>
            <a:r>
              <a:rPr lang="en-GB" altLang="en-US" sz="1400" smtClean="0">
                <a:latin typeface="Times New Roman" pitchFamily="18" charset="0"/>
              </a:rPr>
              <a:t>Voce over - These observed responses to loss were combined to form a model  - the Range of Response to Loss model. The core grief reactions were seen on  a spectrum from overwhelmed</a:t>
            </a:r>
          </a:p>
          <a:p>
            <a:r>
              <a:rPr lang="en-GB" altLang="en-US" sz="1400" smtClean="0">
                <a:latin typeface="Times New Roman" pitchFamily="18" charset="0"/>
              </a:rPr>
              <a:t>Show - overwhelmed and image</a:t>
            </a:r>
          </a:p>
          <a:p>
            <a:endParaRPr lang="en-GB" altLang="en-US" sz="1400" smtClean="0">
              <a:latin typeface="Times New Roman" pitchFamily="18" charset="0"/>
            </a:endParaRPr>
          </a:p>
          <a:p>
            <a:r>
              <a:rPr lang="en-GB" altLang="en-US" sz="1400" smtClean="0">
                <a:latin typeface="Times New Roman" pitchFamily="18" charset="0"/>
              </a:rPr>
              <a:t>Voice over - to controlled </a:t>
            </a:r>
          </a:p>
          <a:p>
            <a:r>
              <a:rPr lang="en-GB" altLang="en-US" sz="1400" smtClean="0">
                <a:latin typeface="Times New Roman" pitchFamily="18" charset="0"/>
              </a:rPr>
              <a:t>Show - controlled and image</a:t>
            </a:r>
          </a:p>
          <a:p>
            <a:endParaRPr lang="en-GB" altLang="en-US" sz="1400" smtClean="0">
              <a:latin typeface="Times New Roman" pitchFamily="18" charset="0"/>
            </a:endParaRPr>
          </a:p>
          <a:p>
            <a:r>
              <a:rPr lang="en-GB" altLang="en-US" sz="1400" smtClean="0">
                <a:latin typeface="Times New Roman" pitchFamily="18" charset="0"/>
              </a:rPr>
              <a:t>Show linking arrow and balance/ resilience and image.   </a:t>
            </a:r>
          </a:p>
          <a:p>
            <a:endParaRPr lang="en-GB" altLang="en-US" sz="1400" smtClean="0">
              <a:latin typeface="Times New Roman" pitchFamily="18" charset="0"/>
            </a:endParaRPr>
          </a:p>
          <a:p>
            <a:r>
              <a:rPr lang="en-GB" altLang="en-US" sz="1400" smtClean="0">
                <a:latin typeface="Times New Roman" pitchFamily="18" charset="0"/>
              </a:rPr>
              <a:t>Voice over -  the capacity to balance the overwhelmed and controlled components was seen as evidence of resilience and so the third component became defined as  resilience. </a:t>
            </a:r>
          </a:p>
          <a:p>
            <a:endParaRPr lang="en-GB" altLang="en-US" sz="1400" smtClean="0">
              <a:latin typeface="Times New Roman" pitchFamily="18" charset="0"/>
            </a:endParaRPr>
          </a:p>
          <a:p>
            <a:endParaRPr lang="en-GB" altLang="en-US" sz="1400" smtClean="0">
              <a:latin typeface="Times New Roman" pitchFamily="18" charset="0"/>
            </a:endParaRPr>
          </a:p>
        </p:txBody>
      </p:sp>
    </p:spTree>
    <p:extLst>
      <p:ext uri="{BB962C8B-B14F-4D97-AF65-F5344CB8AC3E}">
        <p14:creationId xmlns:p14="http://schemas.microsoft.com/office/powerpoint/2010/main" val="1994265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6200" y="9448404"/>
            <a:ext cx="2971800" cy="497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3FDCA6E7-9334-4905-9CF3-E8F572EFB019}" type="slidenum">
              <a:rPr lang="en-GB" altLang="en-US" sz="1200"/>
              <a:pPr algn="r"/>
              <a:t>10</a:t>
            </a:fld>
            <a:endParaRPr lang="en-GB"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400" smtClean="0">
                <a:latin typeface="Times New Roman" pitchFamily="18" charset="0"/>
              </a:rPr>
              <a:t>Show title</a:t>
            </a:r>
          </a:p>
          <a:p>
            <a:endParaRPr lang="en-GB" altLang="en-US" sz="1400" smtClean="0">
              <a:latin typeface="Times New Roman" pitchFamily="18" charset="0"/>
            </a:endParaRPr>
          </a:p>
          <a:p>
            <a:r>
              <a:rPr lang="en-GB" altLang="en-US" sz="1400" smtClean="0">
                <a:latin typeface="Times New Roman" pitchFamily="18" charset="0"/>
              </a:rPr>
              <a:t>Voice over - so far the RRL model was seen as made up of three components:</a:t>
            </a:r>
          </a:p>
          <a:p>
            <a:endParaRPr lang="en-GB" altLang="en-US" sz="1400" smtClean="0">
              <a:latin typeface="Times New Roman" pitchFamily="18" charset="0"/>
            </a:endParaRPr>
          </a:p>
          <a:p>
            <a:r>
              <a:rPr lang="en-GB" altLang="en-US" sz="1400" smtClean="0">
                <a:latin typeface="Times New Roman" pitchFamily="18" charset="0"/>
              </a:rPr>
              <a:t>Show - overwhelmed, controlled and resilient  and the linking lines</a:t>
            </a:r>
          </a:p>
          <a:p>
            <a:endParaRPr lang="en-GB" altLang="en-US" sz="1400" smtClean="0">
              <a:latin typeface="Times New Roman" pitchFamily="18" charset="0"/>
            </a:endParaRPr>
          </a:p>
          <a:p>
            <a:r>
              <a:rPr lang="en-GB" altLang="en-US" sz="1400" smtClean="0">
                <a:latin typeface="Times New Roman" pitchFamily="18" charset="0"/>
              </a:rPr>
              <a:t>Voice over - if resilience is seen as the capacity  to cope with the competing demands and tensions of grief  then a fourth component can be added to the model, that of vulnerability (show vulnerable box ) in which there is an incapacity or a limited capacity to cope with the varied demands of grief. (show linking line) </a:t>
            </a:r>
          </a:p>
          <a:p>
            <a:r>
              <a:rPr lang="en-GB" altLang="en-US" sz="1400" smtClean="0">
                <a:latin typeface="Times New Roman" pitchFamily="18" charset="0"/>
              </a:rPr>
              <a:t>Show sub-heading</a:t>
            </a:r>
          </a:p>
          <a:p>
            <a:r>
              <a:rPr lang="en-GB" altLang="en-US" sz="1400" smtClean="0">
                <a:latin typeface="Times New Roman" pitchFamily="18" charset="0"/>
              </a:rPr>
              <a:t>Voice over - the RRL model now  can be seen as a 2 dimensional one made up of core grief reactions and coping response.</a:t>
            </a:r>
          </a:p>
        </p:txBody>
      </p:sp>
    </p:spTree>
    <p:extLst>
      <p:ext uri="{BB962C8B-B14F-4D97-AF65-F5344CB8AC3E}">
        <p14:creationId xmlns:p14="http://schemas.microsoft.com/office/powerpoint/2010/main" val="3073115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400" smtClean="0">
                <a:latin typeface="Times New Roman" pitchFamily="18" charset="0"/>
              </a:rPr>
              <a:t>Show title</a:t>
            </a:r>
          </a:p>
          <a:p>
            <a:endParaRPr lang="en-GB" altLang="en-US" sz="1400" smtClean="0">
              <a:latin typeface="Times New Roman" pitchFamily="18" charset="0"/>
            </a:endParaRPr>
          </a:p>
          <a:p>
            <a:r>
              <a:rPr lang="en-GB" altLang="en-US" sz="1400" smtClean="0">
                <a:latin typeface="Times New Roman" pitchFamily="18" charset="0"/>
              </a:rPr>
              <a:t>Voice over - the RRL model provides a template for practice in which core grief reactions and coping response can be seen </a:t>
            </a:r>
          </a:p>
          <a:p>
            <a:r>
              <a:rPr lang="en-GB" altLang="en-US" sz="1400" smtClean="0">
                <a:latin typeface="Times New Roman" pitchFamily="18" charset="0"/>
              </a:rPr>
              <a:t>Show the overwhelmed and controlled with linking line and the resilient and vulnerable with linking line </a:t>
            </a:r>
          </a:p>
          <a:p>
            <a:r>
              <a:rPr lang="en-GB" altLang="en-US" sz="1400" smtClean="0">
                <a:latin typeface="Times New Roman" pitchFamily="18" charset="0"/>
              </a:rPr>
              <a:t>Voice over cont.- to produce important indications  of the nature of  grief. </a:t>
            </a:r>
          </a:p>
          <a:p>
            <a:r>
              <a:rPr lang="en-GB" altLang="en-US" sz="1400" smtClean="0">
                <a:latin typeface="Times New Roman" pitchFamily="18" charset="0"/>
              </a:rPr>
              <a:t>Show the four circles at a pace people can read and the italic text at the top and bottom of the diagram </a:t>
            </a:r>
          </a:p>
          <a:p>
            <a:r>
              <a:rPr lang="en-GB" altLang="en-US" sz="1400" smtClean="0">
                <a:latin typeface="Times New Roman" pitchFamily="18" charset="0"/>
              </a:rPr>
              <a:t>Voice over -It is important to recognise that often the people we are working with are experiencing  normal grief, with vulnerability being evident for a time, when a significant loss has been suffered. Responses to loss are frequently shifting and changing; what we observe at any one time is only true at that time and may be replaced with very different reactions as the loss experience is processed and life adjustments made.</a:t>
            </a:r>
          </a:p>
          <a:p>
            <a:endParaRPr lang="en-GB" altLang="en-US" sz="1400" smtClean="0">
              <a:latin typeface="Times New Roman" pitchFamily="18" charset="0"/>
            </a:endParaRPr>
          </a:p>
          <a:p>
            <a:endParaRPr lang="en-GB" altLang="en-US" sz="1400" smtClean="0">
              <a:latin typeface="Times New Roman" pitchFamily="18" charset="0"/>
            </a:endParaRPr>
          </a:p>
        </p:txBody>
      </p:sp>
    </p:spTree>
    <p:extLst>
      <p:ext uri="{BB962C8B-B14F-4D97-AF65-F5344CB8AC3E}">
        <p14:creationId xmlns:p14="http://schemas.microsoft.com/office/powerpoint/2010/main" val="1662158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6200" y="9448404"/>
            <a:ext cx="2971800" cy="497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3FDCA6E7-9334-4905-9CF3-E8F572EFB019}" type="slidenum">
              <a:rPr lang="en-GB" altLang="en-US" sz="1200"/>
              <a:pPr algn="r"/>
              <a:t>17</a:t>
            </a:fld>
            <a:endParaRPr lang="en-GB"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smtClean="0">
              <a:latin typeface="Times New Roman" pitchFamily="18" charset="0"/>
            </a:endParaRPr>
          </a:p>
        </p:txBody>
      </p:sp>
    </p:spTree>
    <p:extLst>
      <p:ext uri="{BB962C8B-B14F-4D97-AF65-F5344CB8AC3E}">
        <p14:creationId xmlns:p14="http://schemas.microsoft.com/office/powerpoint/2010/main" val="3558219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6198370-DED5-484B-B7BB-B505471DBCBF}" type="slidenum">
              <a:rPr lang="en-GB" smtClean="0"/>
              <a:pPr>
                <a:defRPr/>
              </a:pPr>
              <a:t>18</a:t>
            </a:fld>
            <a:endParaRPr lang="en-GB"/>
          </a:p>
        </p:txBody>
      </p:sp>
    </p:spTree>
    <p:extLst>
      <p:ext uri="{BB962C8B-B14F-4D97-AF65-F5344CB8AC3E}">
        <p14:creationId xmlns:p14="http://schemas.microsoft.com/office/powerpoint/2010/main" val="3247281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smtClean="0">
              <a:latin typeface="Arial" charset="0"/>
            </a:endParaRPr>
          </a:p>
          <a:p>
            <a:endParaRPr lang="en-GB" altLang="en-US" sz="1400" smtClean="0">
              <a:latin typeface="Arial" charset="0"/>
            </a:endParaRPr>
          </a:p>
          <a:p>
            <a:r>
              <a:rPr lang="en-GB" altLang="en-US" sz="1400" smtClean="0">
                <a:latin typeface="Arial" charset="0"/>
              </a:rPr>
              <a:t>Show full slide</a:t>
            </a:r>
          </a:p>
          <a:p>
            <a:endParaRPr lang="en-GB" altLang="en-US" sz="1400" smtClean="0">
              <a:latin typeface="Arial" charset="0"/>
            </a:endParaRPr>
          </a:p>
          <a:p>
            <a:r>
              <a:rPr lang="en-GB" altLang="en-US" sz="1400" smtClean="0">
                <a:latin typeface="Arial" charset="0"/>
              </a:rPr>
              <a:t>This is the scoring grid for calculating an indication of vulnerability.</a:t>
            </a:r>
          </a:p>
          <a:p>
            <a:r>
              <a:rPr lang="en-GB" altLang="en-US" sz="1400" smtClean="0">
                <a:latin typeface="Arial" charset="0"/>
              </a:rPr>
              <a:t>The direction of the resilient scores is reversed to allow for a simple addition of the nine AAG responses</a:t>
            </a:r>
          </a:p>
          <a:p>
            <a:endParaRPr lang="en-GB" altLang="en-US" sz="1400" smtClean="0">
              <a:latin typeface="Arial" charset="0"/>
            </a:endParaRPr>
          </a:p>
          <a:p>
            <a:r>
              <a:rPr lang="en-GB" altLang="en-US" sz="1400" smtClean="0">
                <a:latin typeface="Arial" charset="0"/>
              </a:rPr>
              <a:t>The scores run from 0 (resilient)  to 36. It is proposed that this range of scores might be divided into 4 bands:</a:t>
            </a:r>
          </a:p>
          <a:p>
            <a:r>
              <a:rPr lang="en-GB" altLang="en-US" sz="1400" smtClean="0">
                <a:latin typeface="Arial" charset="0"/>
              </a:rPr>
              <a:t>Severely vulnerable</a:t>
            </a:r>
          </a:p>
          <a:p>
            <a:r>
              <a:rPr lang="en-GB" altLang="en-US" sz="1400" smtClean="0">
                <a:latin typeface="Arial" charset="0"/>
              </a:rPr>
              <a:t>Highly vulnerable</a:t>
            </a:r>
          </a:p>
          <a:p>
            <a:r>
              <a:rPr lang="en-GB" altLang="en-US" sz="1400" smtClean="0">
                <a:latin typeface="Arial" charset="0"/>
              </a:rPr>
              <a:t>Moderately vulnerable</a:t>
            </a:r>
          </a:p>
          <a:p>
            <a:r>
              <a:rPr lang="en-GB" altLang="en-US" sz="1400" smtClean="0">
                <a:latin typeface="Arial" charset="0"/>
              </a:rPr>
              <a:t>Low /negligible vulnerability  </a:t>
            </a:r>
          </a:p>
        </p:txBody>
      </p:sp>
    </p:spTree>
    <p:extLst>
      <p:ext uri="{BB962C8B-B14F-4D97-AF65-F5344CB8AC3E}">
        <p14:creationId xmlns:p14="http://schemas.microsoft.com/office/powerpoint/2010/main" val="2404282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696" y="4737880"/>
            <a:ext cx="5486400" cy="4475560"/>
          </a:xfrm>
        </p:spPr>
        <p:txBody>
          <a:bodyPr/>
          <a:lstStyle/>
          <a:p>
            <a:endParaRPr lang="en-GB" dirty="0"/>
          </a:p>
        </p:txBody>
      </p:sp>
      <p:sp>
        <p:nvSpPr>
          <p:cNvPr id="4" name="Slide Number Placeholder 3"/>
          <p:cNvSpPr>
            <a:spLocks noGrp="1"/>
          </p:cNvSpPr>
          <p:nvPr>
            <p:ph type="sldNum" sz="quarter" idx="10"/>
          </p:nvPr>
        </p:nvSpPr>
        <p:spPr/>
        <p:txBody>
          <a:bodyPr/>
          <a:lstStyle/>
          <a:p>
            <a:fld id="{226330AE-17AE-4CBE-B06F-B93478E3C500}" type="slidenum">
              <a:rPr lang="en-GB" smtClean="0"/>
              <a:pPr/>
              <a:t>22</a:t>
            </a:fld>
            <a:endParaRPr lang="en-GB" dirty="0"/>
          </a:p>
        </p:txBody>
      </p:sp>
    </p:spTree>
    <p:extLst>
      <p:ext uri="{BB962C8B-B14F-4D97-AF65-F5344CB8AC3E}">
        <p14:creationId xmlns:p14="http://schemas.microsoft.com/office/powerpoint/2010/main" val="2617290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The discussions which have been a prelude to today’s  conversations  lead me to feel  that there is a readiness to engage in new and collaborative ways of defining and establishing  best practice. The wider context of which is –</a:t>
            </a:r>
          </a:p>
          <a:p>
            <a:pPr marL="285750" indent="-285750">
              <a:buFont typeface="Arial" panose="020B0604020202020204" pitchFamily="34" charset="0"/>
              <a:buChar char="•"/>
            </a:pPr>
            <a:r>
              <a:rPr lang="en-GB" sz="1600" dirty="0" smtClean="0"/>
              <a:t>Standards</a:t>
            </a:r>
          </a:p>
          <a:p>
            <a:pPr marL="285750" indent="-285750">
              <a:buFont typeface="Arial" panose="020B0604020202020204" pitchFamily="34" charset="0"/>
              <a:buChar char="•"/>
            </a:pPr>
            <a:r>
              <a:rPr lang="en-GB" sz="1600" dirty="0" smtClean="0"/>
              <a:t>Varied service provision</a:t>
            </a:r>
          </a:p>
          <a:p>
            <a:pPr marL="285750" indent="-285750">
              <a:buFont typeface="Arial" panose="020B0604020202020204" pitchFamily="34" charset="0"/>
              <a:buChar char="•"/>
            </a:pPr>
            <a:r>
              <a:rPr lang="en-GB" sz="1600" dirty="0" smtClean="0"/>
              <a:t>Concern to explore therapeutic processes and outcomes</a:t>
            </a:r>
          </a:p>
          <a:p>
            <a:pPr marL="285750" indent="-285750">
              <a:buFont typeface="Arial" panose="020B0604020202020204" pitchFamily="34" charset="0"/>
              <a:buChar char="•"/>
            </a:pPr>
            <a:r>
              <a:rPr lang="en-GB" sz="1600" dirty="0" smtClean="0"/>
              <a:t>Evidence based practice</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smtClean="0"/>
          </a:p>
          <a:p>
            <a:r>
              <a:rPr lang="en-GB" sz="1600" dirty="0" smtClean="0"/>
              <a:t>I hope we can progress the  collaboration with CORE and its services.</a:t>
            </a:r>
          </a:p>
          <a:p>
            <a:endParaRPr lang="en-GB" sz="1600" dirty="0"/>
          </a:p>
        </p:txBody>
      </p:sp>
      <p:sp>
        <p:nvSpPr>
          <p:cNvPr id="4" name="Slide Number Placeholder 3"/>
          <p:cNvSpPr>
            <a:spLocks noGrp="1"/>
          </p:cNvSpPr>
          <p:nvPr>
            <p:ph type="sldNum" sz="quarter" idx="10"/>
          </p:nvPr>
        </p:nvSpPr>
        <p:spPr/>
        <p:txBody>
          <a:bodyPr/>
          <a:lstStyle/>
          <a:p>
            <a:fld id="{155B7CD4-84E1-4CA5-80BE-0E1A8A7C7217}" type="slidenum">
              <a:rPr lang="en-GB" smtClean="0"/>
              <a:pPr/>
              <a:t>23</a:t>
            </a:fld>
            <a:endParaRPr lang="en-GB"/>
          </a:p>
        </p:txBody>
      </p:sp>
    </p:spTree>
    <p:extLst>
      <p:ext uri="{BB962C8B-B14F-4D97-AF65-F5344CB8AC3E}">
        <p14:creationId xmlns:p14="http://schemas.microsoft.com/office/powerpoint/2010/main" val="64564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335296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2276313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761544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94D798-EBDF-4DF8-A6CB-4862CCA925FC}" type="slidenum">
              <a:rPr lang="en-US"/>
              <a:pPr>
                <a:defRPr/>
              </a:pPr>
              <a:t>‹#›</a:t>
            </a:fld>
            <a:endParaRPr lang="en-US"/>
          </a:p>
        </p:txBody>
      </p:sp>
    </p:spTree>
    <p:extLst>
      <p:ext uri="{BB962C8B-B14F-4D97-AF65-F5344CB8AC3E}">
        <p14:creationId xmlns:p14="http://schemas.microsoft.com/office/powerpoint/2010/main" val="147099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189914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425990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116375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405728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2872848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405390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119175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86C52-5FCB-4710-B93E-BDD90B91F698}" type="datetimeFigureOut">
              <a:rPr lang="en-GB" smtClean="0"/>
              <a:pPr/>
              <a:t>23/10/2017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AB854-E683-441A-BB80-DDB97B9BE1D6}" type="slidenum">
              <a:rPr lang="en-GB" smtClean="0"/>
              <a:pPr/>
              <a:t>‹#›</a:t>
            </a:fld>
            <a:endParaRPr lang="en-GB"/>
          </a:p>
        </p:txBody>
      </p:sp>
    </p:spTree>
    <p:extLst>
      <p:ext uri="{BB962C8B-B14F-4D97-AF65-F5344CB8AC3E}">
        <p14:creationId xmlns:p14="http://schemas.microsoft.com/office/powerpoint/2010/main" val="146104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86C52-5FCB-4710-B93E-BDD90B91F698}" type="datetimeFigureOut">
              <a:rPr lang="en-GB" smtClean="0"/>
              <a:pPr/>
              <a:t>23/10/2017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AB854-E683-441A-BB80-DDB97B9BE1D6}" type="slidenum">
              <a:rPr lang="en-GB" smtClean="0"/>
              <a:pPr/>
              <a:t>‹#›</a:t>
            </a:fld>
            <a:endParaRPr lang="en-GB"/>
          </a:p>
        </p:txBody>
      </p:sp>
    </p:spTree>
    <p:extLst>
      <p:ext uri="{BB962C8B-B14F-4D97-AF65-F5344CB8AC3E}">
        <p14:creationId xmlns:p14="http://schemas.microsoft.com/office/powerpoint/2010/main" val="1811240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keele.ac.uk/mappinggrief" TargetMode="External"/><Relationship Id="rId2" Type="http://schemas.openxmlformats.org/officeDocument/2006/relationships/hyperlink" Target="mailto:l.machin@keele.ac.uk" TargetMode="Externa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848600" cy="1679575"/>
          </a:xfrm>
        </p:spPr>
        <p:txBody>
          <a:bodyPr>
            <a:normAutofit fontScale="90000"/>
          </a:bodyPr>
          <a:lstStyle/>
          <a:p>
            <a:r>
              <a:rPr lang="en-GB" dirty="0" smtClean="0">
                <a:solidFill>
                  <a:srgbClr val="7030A0"/>
                </a:solidFill>
                <a:latin typeface="Arial Black" panose="020B0A04020102020204" pitchFamily="34" charset="0"/>
              </a:rPr>
              <a:t>Identifying Vulnerability in Grief using the Adult Attitude to Grief Scale</a:t>
            </a:r>
            <a:endParaRPr lang="en-GB" dirty="0">
              <a:solidFill>
                <a:srgbClr val="7030A0"/>
              </a:solidFill>
              <a:latin typeface="Arial Black" panose="020B0A04020102020204" pitchFamily="34" charset="0"/>
            </a:endParaRPr>
          </a:p>
        </p:txBody>
      </p:sp>
      <p:sp>
        <p:nvSpPr>
          <p:cNvPr id="3" name="Subtitle 2"/>
          <p:cNvSpPr>
            <a:spLocks noGrp="1"/>
          </p:cNvSpPr>
          <p:nvPr>
            <p:ph type="subTitle" idx="1"/>
          </p:nvPr>
        </p:nvSpPr>
        <p:spPr>
          <a:xfrm>
            <a:off x="1371600" y="4038600"/>
            <a:ext cx="6400800" cy="2209800"/>
          </a:xfrm>
        </p:spPr>
        <p:txBody>
          <a:bodyPr>
            <a:normAutofit lnSpcReduction="10000"/>
          </a:bodyPr>
          <a:lstStyle/>
          <a:p>
            <a:r>
              <a:rPr lang="en-GB" dirty="0" smtClean="0">
                <a:solidFill>
                  <a:schemeClr val="tx1"/>
                </a:solidFill>
                <a:latin typeface="Arial" panose="020B0604020202020204" pitchFamily="34" charset="0"/>
                <a:cs typeface="Arial" panose="020B0604020202020204" pitchFamily="34" charset="0"/>
              </a:rPr>
              <a:t>Dr Linda Machin</a:t>
            </a:r>
          </a:p>
          <a:p>
            <a:endParaRPr lang="en-GB" dirty="0"/>
          </a:p>
          <a:p>
            <a:r>
              <a:rPr lang="en-GB" dirty="0" smtClean="0">
                <a:solidFill>
                  <a:srgbClr val="00B050"/>
                </a:solidFill>
                <a:latin typeface="Arial Black" panose="020B0A04020102020204" pitchFamily="34" charset="0"/>
              </a:rPr>
              <a:t>17</a:t>
            </a:r>
            <a:r>
              <a:rPr lang="en-GB" baseline="30000" dirty="0" smtClean="0">
                <a:solidFill>
                  <a:srgbClr val="00B050"/>
                </a:solidFill>
                <a:latin typeface="Arial Black" panose="020B0A04020102020204" pitchFamily="34" charset="0"/>
              </a:rPr>
              <a:t>th</a:t>
            </a:r>
            <a:r>
              <a:rPr lang="en-GB" dirty="0" smtClean="0">
                <a:solidFill>
                  <a:srgbClr val="00B050"/>
                </a:solidFill>
                <a:latin typeface="Arial Black" panose="020B0A04020102020204" pitchFamily="34" charset="0"/>
              </a:rPr>
              <a:t> October 2017</a:t>
            </a:r>
          </a:p>
          <a:p>
            <a:r>
              <a:rPr lang="en-GB" dirty="0" smtClean="0">
                <a:solidFill>
                  <a:srgbClr val="00B050"/>
                </a:solidFill>
                <a:latin typeface="Arial Black" panose="020B0A04020102020204" pitchFamily="34" charset="0"/>
              </a:rPr>
              <a:t>The Open University</a:t>
            </a:r>
          </a:p>
          <a:p>
            <a:endParaRPr lang="en-GB" dirty="0" smtClean="0">
              <a:solidFill>
                <a:srgbClr val="00B050"/>
              </a:solidFill>
              <a:latin typeface="Arial Black" panose="020B0A04020102020204" pitchFamily="34" charset="0"/>
            </a:endParaRPr>
          </a:p>
          <a:p>
            <a:endParaRPr lang="en-GB" dirty="0">
              <a:solidFill>
                <a:srgbClr val="00B050"/>
              </a:solidFill>
              <a:latin typeface="Arial Black" panose="020B0A04020102020204" pitchFamily="34" charset="0"/>
            </a:endParaRPr>
          </a:p>
        </p:txBody>
      </p:sp>
      <p:pic>
        <p:nvPicPr>
          <p:cNvPr id="4"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5877272"/>
            <a:ext cx="1207367" cy="563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www.keele.ac.uk/media/keeleuniversity/group/mappinggrief/images/Mapping-Griefweb-banner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733874"/>
            <a:ext cx="7096125"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05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52400" y="4343400"/>
            <a:ext cx="2819400" cy="495300"/>
          </a:xfrm>
          <a:prstGeom prst="rect">
            <a:avLst/>
          </a:prstGeom>
          <a:noFill/>
          <a:ln w="3810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dirty="0">
                <a:solidFill>
                  <a:srgbClr val="FF0000"/>
                </a:solidFill>
                <a:latin typeface="Arial" charset="0"/>
              </a:rPr>
              <a:t>OVERWHELMED</a:t>
            </a:r>
          </a:p>
        </p:txBody>
      </p:sp>
      <p:cxnSp>
        <p:nvCxnSpPr>
          <p:cNvPr id="3075" name="AutoShape 3"/>
          <p:cNvCxnSpPr>
            <a:cxnSpLocks noChangeShapeType="1"/>
          </p:cNvCxnSpPr>
          <p:nvPr/>
        </p:nvCxnSpPr>
        <p:spPr bwMode="auto">
          <a:xfrm>
            <a:off x="3124200" y="4572000"/>
            <a:ext cx="3130550" cy="0"/>
          </a:xfrm>
          <a:prstGeom prst="straightConnector1">
            <a:avLst/>
          </a:prstGeom>
          <a:noFill/>
          <a:ln w="38100">
            <a:solidFill>
              <a:srgbClr val="FF0000"/>
            </a:solidFill>
            <a:prstDash val="dashDot"/>
            <a:round/>
            <a:headEnd type="triangle" w="med" len="med"/>
            <a:tailEnd type="triangle" w="med" len="med"/>
          </a:ln>
          <a:extLst>
            <a:ext uri="{909E8E84-426E-40DD-AFC4-6F175D3DCCD1}">
              <a14:hiddenFill xmlns:a14="http://schemas.microsoft.com/office/drawing/2010/main">
                <a:noFill/>
              </a14:hiddenFill>
            </a:ext>
          </a:extLst>
        </p:spPr>
      </p:cxnSp>
      <p:sp>
        <p:nvSpPr>
          <p:cNvPr id="3076" name="Text Box 4"/>
          <p:cNvSpPr txBox="1">
            <a:spLocks noChangeArrowheads="1"/>
          </p:cNvSpPr>
          <p:nvPr/>
        </p:nvSpPr>
        <p:spPr bwMode="auto">
          <a:xfrm>
            <a:off x="3200400" y="2862263"/>
            <a:ext cx="2819400" cy="495300"/>
          </a:xfrm>
          <a:prstGeom prst="rect">
            <a:avLst/>
          </a:prstGeom>
          <a:noFill/>
          <a:ln w="38100" cmpd="dbl">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a:solidFill>
                  <a:schemeClr val="accent2"/>
                </a:solidFill>
                <a:latin typeface="Arial" charset="0"/>
              </a:rPr>
              <a:t>VULNERABLE</a:t>
            </a:r>
          </a:p>
        </p:txBody>
      </p:sp>
      <p:sp>
        <p:nvSpPr>
          <p:cNvPr id="3077" name="Text Box 5"/>
          <p:cNvSpPr txBox="1">
            <a:spLocks noChangeArrowheads="1"/>
          </p:cNvSpPr>
          <p:nvPr/>
        </p:nvSpPr>
        <p:spPr bwMode="auto">
          <a:xfrm>
            <a:off x="3352800" y="6007100"/>
            <a:ext cx="2154238" cy="495300"/>
          </a:xfrm>
          <a:prstGeom prst="rect">
            <a:avLst/>
          </a:prstGeom>
          <a:noFill/>
          <a:ln w="38100" cmpd="dbl">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dirty="0">
                <a:solidFill>
                  <a:schemeClr val="accent2"/>
                </a:solidFill>
                <a:latin typeface="Arial" charset="0"/>
              </a:rPr>
              <a:t>RESILIENT</a:t>
            </a:r>
          </a:p>
        </p:txBody>
      </p:sp>
      <p:sp>
        <p:nvSpPr>
          <p:cNvPr id="21510" name="Rectangle 7"/>
          <p:cNvSpPr>
            <a:spLocks noChangeArrowheads="1"/>
          </p:cNvSpPr>
          <p:nvPr/>
        </p:nvSpPr>
        <p:spPr bwMode="auto">
          <a:xfrm>
            <a:off x="900113" y="0"/>
            <a:ext cx="73437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lnSpc>
                <a:spcPct val="95000"/>
              </a:lnSpc>
              <a:spcBef>
                <a:spcPct val="0"/>
              </a:spcBef>
              <a:buFontTx/>
              <a:buNone/>
            </a:pPr>
            <a:r>
              <a:rPr lang="en-US" altLang="en-US" sz="4900">
                <a:solidFill>
                  <a:srgbClr val="39B557"/>
                </a:solidFill>
              </a:rPr>
              <a:t> </a:t>
            </a:r>
          </a:p>
        </p:txBody>
      </p:sp>
      <p:sp>
        <p:nvSpPr>
          <p:cNvPr id="20487" name="Text Box 8"/>
          <p:cNvSpPr txBox="1">
            <a:spLocks noChangeArrowheads="1"/>
          </p:cNvSpPr>
          <p:nvPr/>
        </p:nvSpPr>
        <p:spPr bwMode="auto">
          <a:xfrm>
            <a:off x="457200" y="1676400"/>
            <a:ext cx="800100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GB" altLang="en-US" sz="1800" dirty="0"/>
              <a:t>                               </a:t>
            </a:r>
            <a:r>
              <a:rPr lang="en-GB" altLang="en-US" sz="2800" dirty="0">
                <a:latin typeface="Arial" charset="0"/>
              </a:rPr>
              <a:t>Two dimensional model:  </a:t>
            </a:r>
          </a:p>
          <a:p>
            <a:pPr>
              <a:lnSpc>
                <a:spcPct val="90000"/>
              </a:lnSpc>
              <a:spcBef>
                <a:spcPct val="0"/>
              </a:spcBef>
              <a:buFontTx/>
              <a:buNone/>
            </a:pPr>
            <a:r>
              <a:rPr lang="en-GB" altLang="en-US" sz="2800" b="1" dirty="0">
                <a:solidFill>
                  <a:srgbClr val="FF0000"/>
                </a:solidFill>
                <a:latin typeface="Arial" charset="0"/>
              </a:rPr>
              <a:t>         core grief reactions</a:t>
            </a:r>
            <a:r>
              <a:rPr lang="en-GB" altLang="en-US" sz="2800" b="1" dirty="0">
                <a:latin typeface="Arial" charset="0"/>
              </a:rPr>
              <a:t> &amp; </a:t>
            </a:r>
            <a:r>
              <a:rPr lang="en-GB" altLang="en-US" sz="2800" b="1" dirty="0">
                <a:solidFill>
                  <a:schemeClr val="accent2"/>
                </a:solidFill>
                <a:latin typeface="Arial" charset="0"/>
              </a:rPr>
              <a:t>coping responses</a:t>
            </a:r>
          </a:p>
        </p:txBody>
      </p:sp>
      <p:sp>
        <p:nvSpPr>
          <p:cNvPr id="3081" name="Text Box 9"/>
          <p:cNvSpPr txBox="1">
            <a:spLocks noChangeArrowheads="1"/>
          </p:cNvSpPr>
          <p:nvPr/>
        </p:nvSpPr>
        <p:spPr bwMode="auto">
          <a:xfrm>
            <a:off x="6400800" y="4343400"/>
            <a:ext cx="2438400" cy="495300"/>
          </a:xfrm>
          <a:prstGeom prst="rect">
            <a:avLst/>
          </a:prstGeom>
          <a:noFill/>
          <a:ln w="3810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a:solidFill>
                  <a:srgbClr val="FF0000"/>
                </a:solidFill>
                <a:latin typeface="Arial" charset="0"/>
              </a:rPr>
              <a:t>CONTROLLED</a:t>
            </a:r>
          </a:p>
        </p:txBody>
      </p:sp>
      <p:sp>
        <p:nvSpPr>
          <p:cNvPr id="21513" name="Text Box 10"/>
          <p:cNvSpPr txBox="1">
            <a:spLocks noChangeArrowheads="1"/>
          </p:cNvSpPr>
          <p:nvPr/>
        </p:nvSpPr>
        <p:spPr bwMode="auto">
          <a:xfrm>
            <a:off x="1387475" y="233476"/>
            <a:ext cx="74517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b="1" dirty="0" smtClean="0">
                <a:solidFill>
                  <a:srgbClr val="7030A0"/>
                </a:solidFill>
                <a:latin typeface="Arial Black" pitchFamily="34" charset="0"/>
              </a:rPr>
              <a:t>The </a:t>
            </a:r>
            <a:r>
              <a:rPr lang="en-GB" altLang="en-US" b="1" dirty="0">
                <a:solidFill>
                  <a:srgbClr val="7030A0"/>
                </a:solidFill>
                <a:latin typeface="Arial Black" pitchFamily="34" charset="0"/>
              </a:rPr>
              <a:t>Range of Response to Loss </a:t>
            </a:r>
            <a:r>
              <a:rPr lang="en-GB" altLang="en-US" b="1" dirty="0" smtClean="0">
                <a:solidFill>
                  <a:srgbClr val="7030A0"/>
                </a:solidFill>
                <a:latin typeface="Arial Black" pitchFamily="34" charset="0"/>
              </a:rPr>
              <a:t>model </a:t>
            </a:r>
            <a:endParaRPr lang="en-GB" altLang="en-US" b="1" dirty="0">
              <a:solidFill>
                <a:srgbClr val="7030A0"/>
              </a:solidFill>
              <a:latin typeface="Arial" charset="0"/>
            </a:endParaRPr>
          </a:p>
        </p:txBody>
      </p:sp>
      <p:sp>
        <p:nvSpPr>
          <p:cNvPr id="3083" name="Line 11"/>
          <p:cNvSpPr>
            <a:spLocks noChangeShapeType="1"/>
          </p:cNvSpPr>
          <p:nvPr/>
        </p:nvSpPr>
        <p:spPr bwMode="auto">
          <a:xfrm>
            <a:off x="4495800" y="4648200"/>
            <a:ext cx="0" cy="129540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084" name="Line 12"/>
          <p:cNvSpPr>
            <a:spLocks noChangeShapeType="1"/>
          </p:cNvSpPr>
          <p:nvPr/>
        </p:nvSpPr>
        <p:spPr bwMode="auto">
          <a:xfrm flipV="1">
            <a:off x="4495800" y="3429000"/>
            <a:ext cx="0" cy="106680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pic>
        <p:nvPicPr>
          <p:cNvPr id="21516"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28600"/>
            <a:ext cx="9906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9712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081"/>
                                        </p:tgtEl>
                                        <p:attrNameLst>
                                          <p:attrName>style.visibility</p:attrName>
                                        </p:attrNameLst>
                                      </p:cBhvr>
                                      <p:to>
                                        <p:strVal val="visible"/>
                                      </p:to>
                                    </p:set>
                                    <p:animEffect transition="in" filter="wipe(down)">
                                      <p:cBhvr>
                                        <p:cTn id="11" dur="500"/>
                                        <p:tgtEl>
                                          <p:spTgt spid="3081"/>
                                        </p:tgtEl>
                                      </p:cBhvr>
                                    </p:animEffect>
                                  </p:child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499"/>
                                          </p:stCondLst>
                                        </p:cTn>
                                        <p:tgtEl>
                                          <p:spTgt spid="3075"/>
                                        </p:tgtEl>
                                        <p:attrNameLst>
                                          <p:attrName>style.visibility</p:attrName>
                                        </p:attrNameLst>
                                      </p:cBhvr>
                                      <p:to>
                                        <p:strVal val="visible"/>
                                      </p:to>
                                    </p:set>
                                  </p:childTnLst>
                                </p:cTn>
                              </p:par>
                            </p:childTnLst>
                          </p:cTn>
                        </p:par>
                        <p:par>
                          <p:cTn id="15" fill="hold" nodeType="afterGroup">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3077"/>
                                        </p:tgtEl>
                                        <p:attrNameLst>
                                          <p:attrName>style.visibility</p:attrName>
                                        </p:attrNameLst>
                                      </p:cBhvr>
                                      <p:to>
                                        <p:strVal val="visible"/>
                                      </p:to>
                                    </p:set>
                                    <p:animEffect transition="in" filter="wipe(down)">
                                      <p:cBhvr>
                                        <p:cTn id="18" dur="500"/>
                                        <p:tgtEl>
                                          <p:spTgt spid="307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083"/>
                                        </p:tgtEl>
                                        <p:attrNameLst>
                                          <p:attrName>style.visibility</p:attrName>
                                        </p:attrNameLst>
                                      </p:cBhvr>
                                      <p:to>
                                        <p:strVal val="visible"/>
                                      </p:to>
                                    </p:set>
                                    <p:animEffect transition="in" filter="wipe(up)">
                                      <p:cBhvr>
                                        <p:cTn id="23" dur="500"/>
                                        <p:tgtEl>
                                          <p:spTgt spid="308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076"/>
                                        </p:tgtEl>
                                        <p:attrNameLst>
                                          <p:attrName>style.visibility</p:attrName>
                                        </p:attrNameLst>
                                      </p:cBhvr>
                                      <p:to>
                                        <p:strVal val="visible"/>
                                      </p:to>
                                    </p:set>
                                    <p:animEffect transition="in" filter="wipe(down)">
                                      <p:cBhvr>
                                        <p:cTn id="28" dur="500"/>
                                        <p:tgtEl>
                                          <p:spTgt spid="307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084"/>
                                        </p:tgtEl>
                                        <p:attrNameLst>
                                          <p:attrName>style.visibility</p:attrName>
                                        </p:attrNameLst>
                                      </p:cBhvr>
                                      <p:to>
                                        <p:strVal val="visible"/>
                                      </p:to>
                                    </p:set>
                                    <p:animEffect transition="in" filter="wipe(down)">
                                      <p:cBhvr>
                                        <p:cTn id="33" dur="500"/>
                                        <p:tgtEl>
                                          <p:spTgt spid="308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20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autoUpdateAnimBg="0"/>
      <p:bldP spid="3076" grpId="0" animBg="1" autoUpdateAnimBg="0"/>
      <p:bldP spid="3077" grpId="0" animBg="1" autoUpdateAnimBg="0"/>
      <p:bldP spid="20487" grpId="0" autoUpdateAnimBg="0"/>
      <p:bldP spid="3081" grpId="0" animBg="1" autoUpdateAnimBg="0"/>
      <p:bldP spid="3083" grpId="0" animBg="1"/>
      <p:bldP spid="308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dirty="0" smtClean="0">
                <a:solidFill>
                  <a:srgbClr val="7030A0"/>
                </a:solidFill>
                <a:latin typeface="Arial Black" panose="020B0A04020102020204" pitchFamily="34" charset="0"/>
              </a:rPr>
              <a:t>Cultural and personal context of RRL – shaping reactions and responses to loss  </a:t>
            </a:r>
            <a:endParaRPr lang="en-GB" sz="3100" dirty="0">
              <a:solidFill>
                <a:srgbClr val="7030A0"/>
              </a:solidFill>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2256296"/>
              </p:ext>
            </p:extLst>
          </p:nvPr>
        </p:nvGraphicFramePr>
        <p:xfrm>
          <a:off x="381000" y="14478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Table Placeholder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84368" y="6156325"/>
            <a:ext cx="1152128" cy="513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a:off x="3733800" y="5105400"/>
            <a:ext cx="1447800" cy="0"/>
          </a:xfrm>
          <a:prstGeom prst="straightConnector1">
            <a:avLst/>
          </a:prstGeom>
          <a:ln w="28575">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419600" y="4419600"/>
            <a:ext cx="0" cy="144780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1714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latin typeface="Arial Black" panose="020B0A04020102020204" pitchFamily="34" charset="0"/>
              </a:rPr>
              <a:t>    Reactions and responses to grief </a:t>
            </a:r>
            <a:endParaRPr lang="en-GB" dirty="0">
              <a:solidFill>
                <a:srgbClr val="7030A0"/>
              </a:solidFill>
              <a:latin typeface="Arial Black" panose="020B0A04020102020204" pitchFamily="34" charset="0"/>
            </a:endParaRPr>
          </a:p>
        </p:txBody>
      </p:sp>
      <p:sp>
        <p:nvSpPr>
          <p:cNvPr id="3" name="Text Placeholder 2"/>
          <p:cNvSpPr>
            <a:spLocks noGrp="1"/>
          </p:cNvSpPr>
          <p:nvPr>
            <p:ph type="body" idx="1"/>
          </p:nvPr>
        </p:nvSpPr>
        <p:spPr/>
        <p:txBody>
          <a:bodyPr>
            <a:normAutofit fontScale="92500"/>
          </a:bodyPr>
          <a:lstStyle/>
          <a:p>
            <a:r>
              <a:rPr lang="en-GB" altLang="en-US" dirty="0">
                <a:solidFill>
                  <a:srgbClr val="7030A0"/>
                </a:solidFill>
                <a:latin typeface="Arial Black" panose="020B0A04020102020204" pitchFamily="34" charset="0"/>
              </a:rPr>
              <a:t>Primary grief reactions</a:t>
            </a:r>
            <a:endParaRPr lang="en-GB" dirty="0"/>
          </a:p>
        </p:txBody>
      </p:sp>
      <p:sp>
        <p:nvSpPr>
          <p:cNvPr id="4" name="Content Placeholder 3"/>
          <p:cNvSpPr>
            <a:spLocks noGrp="1"/>
          </p:cNvSpPr>
          <p:nvPr>
            <p:ph sz="half" idx="2"/>
          </p:nvPr>
        </p:nvSpPr>
        <p:spPr/>
        <p:txBody>
          <a:bodyPr/>
          <a:lstStyle/>
          <a:p>
            <a:r>
              <a:rPr lang="en-GB" altLang="en-US" dirty="0">
                <a:latin typeface="Arial" panose="020B0604020202020204" pitchFamily="34" charset="0"/>
                <a:cs typeface="Arial" panose="020B0604020202020204" pitchFamily="34" charset="0"/>
              </a:rPr>
              <a:t>Feelings: sadness, despair, guilt, anger etc.</a:t>
            </a:r>
          </a:p>
          <a:p>
            <a:r>
              <a:rPr lang="en-GB" altLang="en-US" dirty="0">
                <a:latin typeface="Arial" panose="020B0604020202020204" pitchFamily="34" charset="0"/>
                <a:cs typeface="Arial" panose="020B0604020202020204" pitchFamily="34" charset="0"/>
              </a:rPr>
              <a:t>Sense of: disbelief, powerlessness, injustice etc.</a:t>
            </a:r>
          </a:p>
          <a:p>
            <a:r>
              <a:rPr lang="en-GB" altLang="en-US" dirty="0">
                <a:latin typeface="Arial" panose="020B0604020202020204" pitchFamily="34" charset="0"/>
                <a:cs typeface="Arial" panose="020B0604020202020204" pitchFamily="34" charset="0"/>
              </a:rPr>
              <a:t>Thoughts: confused, contradictory etc.</a:t>
            </a:r>
          </a:p>
          <a:p>
            <a:r>
              <a:rPr lang="en-GB" altLang="en-US" dirty="0">
                <a:latin typeface="Arial" panose="020B0604020202020204" pitchFamily="34" charset="0"/>
                <a:cs typeface="Arial" panose="020B0604020202020204" pitchFamily="34" charset="0"/>
              </a:rPr>
              <a:t>Behaviour: passive, over-active etc.</a:t>
            </a:r>
          </a:p>
          <a:p>
            <a:endParaRPr lang="en-GB" dirty="0"/>
          </a:p>
        </p:txBody>
      </p:sp>
      <p:sp>
        <p:nvSpPr>
          <p:cNvPr id="5" name="Text Placeholder 4"/>
          <p:cNvSpPr>
            <a:spLocks noGrp="1"/>
          </p:cNvSpPr>
          <p:nvPr>
            <p:ph type="body" sz="quarter" idx="3"/>
          </p:nvPr>
        </p:nvSpPr>
        <p:spPr/>
        <p:txBody>
          <a:bodyPr/>
          <a:lstStyle/>
          <a:p>
            <a:r>
              <a:rPr lang="en-GB" altLang="en-US" dirty="0">
                <a:solidFill>
                  <a:srgbClr val="7030A0"/>
                </a:solidFill>
              </a:rPr>
              <a:t>C</a:t>
            </a:r>
            <a:r>
              <a:rPr lang="en-GB" altLang="en-US" dirty="0">
                <a:solidFill>
                  <a:srgbClr val="7030A0"/>
                </a:solidFill>
                <a:latin typeface="Arial Black" panose="020B0A04020102020204" pitchFamily="34" charset="0"/>
              </a:rPr>
              <a:t>oping responses</a:t>
            </a:r>
            <a:endParaRPr lang="en-GB" dirty="0"/>
          </a:p>
        </p:txBody>
      </p:sp>
      <p:sp>
        <p:nvSpPr>
          <p:cNvPr id="6" name="Content Placeholder 5"/>
          <p:cNvSpPr>
            <a:spLocks noGrp="1"/>
          </p:cNvSpPr>
          <p:nvPr>
            <p:ph sz="quarter" idx="4"/>
          </p:nvPr>
        </p:nvSpPr>
        <p:spPr>
          <a:xfrm>
            <a:off x="4645025" y="2174874"/>
            <a:ext cx="4041775" cy="4206453"/>
          </a:xfrm>
        </p:spPr>
        <p:txBody>
          <a:bodyPr>
            <a:normAutofit/>
          </a:bodyPr>
          <a:lstStyle/>
          <a:p>
            <a:r>
              <a:rPr lang="en-GB" altLang="en-US" dirty="0">
                <a:latin typeface="Arial" panose="020B0604020202020204" pitchFamily="34" charset="0"/>
                <a:cs typeface="Arial" panose="020B0604020202020204" pitchFamily="34" charset="0"/>
              </a:rPr>
              <a:t>regulating emotion</a:t>
            </a:r>
          </a:p>
          <a:p>
            <a:endParaRPr lang="en-GB" altLang="en-US" dirty="0">
              <a:latin typeface="Arial" panose="020B0604020202020204" pitchFamily="34" charset="0"/>
              <a:cs typeface="Arial" panose="020B0604020202020204" pitchFamily="34" charset="0"/>
            </a:endParaRPr>
          </a:p>
          <a:p>
            <a:r>
              <a:rPr lang="en-GB" altLang="en-US" dirty="0">
                <a:latin typeface="Arial" panose="020B0604020202020204" pitchFamily="34" charset="0"/>
                <a:cs typeface="Arial" panose="020B0604020202020204" pitchFamily="34" charset="0"/>
              </a:rPr>
              <a:t>adjusting to changed relationships </a:t>
            </a:r>
            <a:endParaRPr lang="en-GB" altLang="en-US" dirty="0" smtClean="0">
              <a:latin typeface="Arial" panose="020B0604020202020204" pitchFamily="34" charset="0"/>
              <a:cs typeface="Arial" panose="020B0604020202020204" pitchFamily="34" charset="0"/>
            </a:endParaRPr>
          </a:p>
          <a:p>
            <a:endParaRPr lang="en-GB" altLang="en-US" dirty="0" smtClean="0">
              <a:latin typeface="Arial" panose="020B0604020202020204" pitchFamily="34" charset="0"/>
              <a:cs typeface="Arial" panose="020B0604020202020204" pitchFamily="34" charset="0"/>
            </a:endParaRPr>
          </a:p>
          <a:p>
            <a:r>
              <a:rPr lang="en-GB" altLang="en-US" dirty="0">
                <a:latin typeface="Arial" panose="020B0604020202020204" pitchFamily="34" charset="0"/>
                <a:cs typeface="Arial" panose="020B0604020202020204" pitchFamily="34" charset="0"/>
              </a:rPr>
              <a:t>a</a:t>
            </a:r>
            <a:r>
              <a:rPr lang="en-GB" altLang="en-US" dirty="0" smtClean="0">
                <a:latin typeface="Arial" panose="020B0604020202020204" pitchFamily="34" charset="0"/>
                <a:cs typeface="Arial" panose="020B0604020202020204" pitchFamily="34" charset="0"/>
              </a:rPr>
              <a:t>djusting to changed/new demands in day to day functioning </a:t>
            </a:r>
            <a:endParaRPr lang="en-GB" altLang="en-US" dirty="0">
              <a:latin typeface="Arial" panose="020B0604020202020204" pitchFamily="34" charset="0"/>
              <a:cs typeface="Arial" panose="020B0604020202020204" pitchFamily="34" charset="0"/>
            </a:endParaRPr>
          </a:p>
          <a:p>
            <a:endParaRPr lang="en-GB" altLang="en-US" dirty="0">
              <a:latin typeface="Arial" panose="020B0604020202020204" pitchFamily="34" charset="0"/>
              <a:cs typeface="Arial" panose="020B0604020202020204" pitchFamily="34" charset="0"/>
            </a:endParaRPr>
          </a:p>
          <a:p>
            <a:r>
              <a:rPr lang="en-GB" altLang="en-US" dirty="0">
                <a:latin typeface="Arial" panose="020B0604020202020204" pitchFamily="34" charset="0"/>
                <a:cs typeface="Arial" panose="020B0604020202020204" pitchFamily="34" charset="0"/>
              </a:rPr>
              <a:t>making sense of the loss </a:t>
            </a:r>
          </a:p>
          <a:p>
            <a:endParaRPr lang="en-GB" dirty="0"/>
          </a:p>
        </p:txBody>
      </p:sp>
      <p:pic>
        <p:nvPicPr>
          <p:cNvPr id="7"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288" y="201613"/>
            <a:ext cx="9906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010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smtClean="0">
                <a:solidFill>
                  <a:srgbClr val="7030A0"/>
                </a:solidFill>
                <a:latin typeface="Arial Black" panose="020B0A04020102020204" pitchFamily="34" charset="0"/>
              </a:rPr>
              <a:t>Characteristics of:</a:t>
            </a:r>
            <a:endParaRPr lang="en-GB" sz="4000" dirty="0">
              <a:solidFill>
                <a:srgbClr val="7030A0"/>
              </a:solidFill>
              <a:latin typeface="Arial Black" panose="020B0A04020102020204" pitchFamily="34" charset="0"/>
            </a:endParaRPr>
          </a:p>
        </p:txBody>
      </p:sp>
      <p:sp>
        <p:nvSpPr>
          <p:cNvPr id="3" name="Text Placeholder 2"/>
          <p:cNvSpPr>
            <a:spLocks noGrp="1"/>
          </p:cNvSpPr>
          <p:nvPr>
            <p:ph type="body" idx="1"/>
          </p:nvPr>
        </p:nvSpPr>
        <p:spPr/>
        <p:txBody>
          <a:bodyPr/>
          <a:lstStyle/>
          <a:p>
            <a:r>
              <a:rPr lang="en-GB" dirty="0" smtClean="0"/>
              <a:t>             </a:t>
            </a:r>
            <a:r>
              <a:rPr lang="en-GB" dirty="0" smtClean="0">
                <a:solidFill>
                  <a:srgbClr val="FF0000"/>
                </a:solidFill>
                <a:latin typeface="Arial Black" panose="020B0A04020102020204" pitchFamily="34" charset="0"/>
              </a:rPr>
              <a:t>Vulnerability</a:t>
            </a:r>
            <a:endParaRPr lang="en-GB" dirty="0">
              <a:solidFill>
                <a:srgbClr val="FF0000"/>
              </a:solidFill>
              <a:latin typeface="Arial Black" panose="020B0A04020102020204" pitchFamily="34" charset="0"/>
            </a:endParaRPr>
          </a:p>
        </p:txBody>
      </p:sp>
      <p:sp>
        <p:nvSpPr>
          <p:cNvPr id="4" name="Content Placeholder 3"/>
          <p:cNvSpPr>
            <a:spLocks noGrp="1"/>
          </p:cNvSpPr>
          <p:nvPr>
            <p:ph sz="half" idx="2"/>
          </p:nvPr>
        </p:nvSpPr>
        <p:spPr/>
        <p:txBody>
          <a:bodyPr>
            <a:normAutofit/>
          </a:bodyPr>
          <a:lstStyle/>
          <a:p>
            <a:r>
              <a:rPr lang="en-US" altLang="en-US" sz="1800" b="1" dirty="0" smtClean="0">
                <a:solidFill>
                  <a:srgbClr val="000000"/>
                </a:solidFill>
                <a:latin typeface="Arial" panose="020B0604020202020204" pitchFamily="34" charset="0"/>
                <a:cs typeface="Arial" panose="020B0604020202020204" pitchFamily="34" charset="0"/>
              </a:rPr>
              <a:t>Limited </a:t>
            </a:r>
            <a:r>
              <a:rPr lang="en-US" altLang="en-US" sz="1800" b="1" dirty="0">
                <a:solidFill>
                  <a:srgbClr val="000000"/>
                </a:solidFill>
                <a:latin typeface="Arial" panose="020B0604020202020204" pitchFamily="34" charset="0"/>
                <a:cs typeface="Arial" panose="020B0604020202020204" pitchFamily="34" charset="0"/>
              </a:rPr>
              <a:t>personal resourcefulness:</a:t>
            </a:r>
            <a:endParaRPr lang="en-US" altLang="en-US" sz="1800" dirty="0">
              <a:latin typeface="Arial" panose="020B0604020202020204" pitchFamily="34" charset="0"/>
              <a:cs typeface="Arial" panose="020B0604020202020204" pitchFamily="34" charset="0"/>
            </a:endParaRPr>
          </a:p>
          <a:p>
            <a:pPr lvl="1"/>
            <a:r>
              <a:rPr lang="en-US" altLang="en-US" sz="1800" dirty="0">
                <a:solidFill>
                  <a:srgbClr val="000000"/>
                </a:solidFill>
                <a:latin typeface="Arial" panose="020B0604020202020204" pitchFamily="34" charset="0"/>
                <a:cs typeface="Arial" panose="020B0604020202020204" pitchFamily="34" charset="0"/>
              </a:rPr>
              <a:t>Inflexibility; low self worth</a:t>
            </a:r>
            <a:endParaRPr lang="en-GB" altLang="en-US" sz="1800" dirty="0">
              <a:latin typeface="Arial" panose="020B0604020202020204" pitchFamily="34" charset="0"/>
              <a:cs typeface="Arial" panose="020B0604020202020204" pitchFamily="34" charset="0"/>
            </a:endParaRPr>
          </a:p>
          <a:p>
            <a:endParaRPr lang="en-US" altLang="en-US" sz="1800" b="1" dirty="0">
              <a:solidFill>
                <a:srgbClr val="000000"/>
              </a:solidFill>
              <a:latin typeface="Arial" panose="020B0604020202020204" pitchFamily="34" charset="0"/>
              <a:cs typeface="Arial" panose="020B0604020202020204" pitchFamily="34" charset="0"/>
            </a:endParaRPr>
          </a:p>
          <a:p>
            <a:r>
              <a:rPr lang="en-US" altLang="en-US" sz="1800" b="1" dirty="0">
                <a:solidFill>
                  <a:srgbClr val="000000"/>
                </a:solidFill>
                <a:latin typeface="Arial" panose="020B0604020202020204" pitchFamily="34" charset="0"/>
                <a:cs typeface="Arial" panose="020B0604020202020204" pitchFamily="34" charset="0"/>
              </a:rPr>
              <a:t>A negative life perspective:</a:t>
            </a:r>
          </a:p>
          <a:p>
            <a:pPr lvl="1"/>
            <a:r>
              <a:rPr lang="en-US" altLang="en-US" sz="1800" dirty="0">
                <a:solidFill>
                  <a:srgbClr val="000000"/>
                </a:solidFill>
                <a:latin typeface="Arial" panose="020B0604020202020204" pitchFamily="34" charset="0"/>
                <a:cs typeface="Arial" panose="020B0604020202020204" pitchFamily="34" charset="0"/>
              </a:rPr>
              <a:t>Pessimism; incapacity to make sense of loss</a:t>
            </a:r>
          </a:p>
          <a:p>
            <a:endParaRPr lang="en-US" altLang="en-US" sz="1800" b="1" dirty="0">
              <a:solidFill>
                <a:srgbClr val="000000"/>
              </a:solidFill>
              <a:latin typeface="Arial" panose="020B0604020202020204" pitchFamily="34" charset="0"/>
              <a:cs typeface="Arial" panose="020B0604020202020204" pitchFamily="34" charset="0"/>
            </a:endParaRPr>
          </a:p>
          <a:p>
            <a:r>
              <a:rPr lang="en-US" altLang="en-US" sz="1800" b="1" dirty="0">
                <a:solidFill>
                  <a:srgbClr val="000000"/>
                </a:solidFill>
                <a:latin typeface="Arial" panose="020B0604020202020204" pitchFamily="34" charset="0"/>
                <a:cs typeface="Arial" panose="020B0604020202020204" pitchFamily="34" charset="0"/>
              </a:rPr>
              <a:t>Limited social </a:t>
            </a:r>
            <a:r>
              <a:rPr lang="en-US" altLang="en-US" sz="1800" b="1" dirty="0" err="1">
                <a:solidFill>
                  <a:srgbClr val="000000"/>
                </a:solidFill>
                <a:latin typeface="Arial" panose="020B0604020202020204" pitchFamily="34" charset="0"/>
                <a:cs typeface="Arial" panose="020B0604020202020204" pitchFamily="34" charset="0"/>
              </a:rPr>
              <a:t>embeddedness</a:t>
            </a:r>
            <a:r>
              <a:rPr lang="en-US" altLang="en-US" sz="1800" b="1" dirty="0">
                <a:solidFill>
                  <a:srgbClr val="000000"/>
                </a:solidFill>
                <a:latin typeface="Arial" panose="020B0604020202020204" pitchFamily="34" charset="0"/>
                <a:cs typeface="Arial" panose="020B0604020202020204" pitchFamily="34" charset="0"/>
              </a:rPr>
              <a:t>:</a:t>
            </a:r>
          </a:p>
          <a:p>
            <a:pPr lvl="1"/>
            <a:r>
              <a:rPr lang="en-US" altLang="en-US" sz="1800" dirty="0">
                <a:solidFill>
                  <a:srgbClr val="000000"/>
                </a:solidFill>
                <a:latin typeface="Arial" panose="020B0604020202020204" pitchFamily="34" charset="0"/>
                <a:cs typeface="Arial" panose="020B0604020202020204" pitchFamily="34" charset="0"/>
              </a:rPr>
              <a:t>Lack of availability of support; incapacity to access support</a:t>
            </a:r>
          </a:p>
          <a:p>
            <a:endParaRPr lang="en-GB" sz="1800" dirty="0"/>
          </a:p>
        </p:txBody>
      </p:sp>
      <p:sp>
        <p:nvSpPr>
          <p:cNvPr id="5" name="Text Placeholder 4"/>
          <p:cNvSpPr>
            <a:spLocks noGrp="1"/>
          </p:cNvSpPr>
          <p:nvPr>
            <p:ph type="body" sz="quarter" idx="3"/>
          </p:nvPr>
        </p:nvSpPr>
        <p:spPr/>
        <p:txBody>
          <a:bodyPr/>
          <a:lstStyle/>
          <a:p>
            <a:r>
              <a:rPr lang="en-GB" dirty="0" smtClean="0">
                <a:solidFill>
                  <a:srgbClr val="0CDA16"/>
                </a:solidFill>
                <a:latin typeface="Arial Black" panose="020B0A04020102020204" pitchFamily="34" charset="0"/>
              </a:rPr>
              <a:t>         Resilience</a:t>
            </a:r>
            <a:endParaRPr lang="en-GB" dirty="0">
              <a:solidFill>
                <a:srgbClr val="0CDA16"/>
              </a:solidFill>
              <a:latin typeface="Arial Black" panose="020B0A04020102020204" pitchFamily="34" charset="0"/>
            </a:endParaRPr>
          </a:p>
        </p:txBody>
      </p:sp>
      <p:sp>
        <p:nvSpPr>
          <p:cNvPr id="6" name="Content Placeholder 5"/>
          <p:cNvSpPr>
            <a:spLocks noGrp="1"/>
          </p:cNvSpPr>
          <p:nvPr>
            <p:ph sz="quarter" idx="4"/>
          </p:nvPr>
        </p:nvSpPr>
        <p:spPr/>
        <p:txBody>
          <a:bodyPr>
            <a:normAutofit lnSpcReduction="10000"/>
          </a:bodyPr>
          <a:lstStyle/>
          <a:p>
            <a:r>
              <a:rPr lang="en-US" altLang="en-US" sz="1900" b="1" dirty="0">
                <a:solidFill>
                  <a:srgbClr val="000000"/>
                </a:solidFill>
                <a:latin typeface="Arial" panose="020B0604020202020204" pitchFamily="34" charset="0"/>
                <a:cs typeface="Arial" panose="020B0604020202020204" pitchFamily="34" charset="0"/>
              </a:rPr>
              <a:t>Personal resourcefulness:</a:t>
            </a:r>
          </a:p>
          <a:p>
            <a:pPr lvl="1"/>
            <a:r>
              <a:rPr lang="en-US" altLang="en-US" sz="1900" dirty="0">
                <a:solidFill>
                  <a:srgbClr val="000000"/>
                </a:solidFill>
                <a:latin typeface="Arial" panose="020B0604020202020204" pitchFamily="34" charset="0"/>
                <a:cs typeface="Arial" panose="020B0604020202020204" pitchFamily="34" charset="0"/>
              </a:rPr>
              <a:t>Flexibility, courage, perseverance, sense of self worth</a:t>
            </a:r>
          </a:p>
          <a:p>
            <a:endParaRPr lang="en-US" altLang="en-US" sz="1900" b="1" dirty="0">
              <a:latin typeface="Arial" panose="020B0604020202020204" pitchFamily="34" charset="0"/>
              <a:cs typeface="Arial" panose="020B0604020202020204" pitchFamily="34" charset="0"/>
            </a:endParaRPr>
          </a:p>
          <a:p>
            <a:r>
              <a:rPr lang="en-US" altLang="en-US" sz="1900" b="1" dirty="0">
                <a:latin typeface="Arial" panose="020B0604020202020204" pitchFamily="34" charset="0"/>
                <a:cs typeface="Arial" panose="020B0604020202020204" pitchFamily="34" charset="0"/>
              </a:rPr>
              <a:t>Positive life perspective:</a:t>
            </a:r>
          </a:p>
          <a:p>
            <a:pPr lvl="1"/>
            <a:r>
              <a:rPr lang="en-US" altLang="en-US" sz="1900" dirty="0">
                <a:latin typeface="Arial" panose="020B0604020202020204" pitchFamily="34" charset="0"/>
                <a:cs typeface="Arial" panose="020B0604020202020204" pitchFamily="34" charset="0"/>
              </a:rPr>
              <a:t>Optimism, capacity to make sense of loss</a:t>
            </a:r>
          </a:p>
          <a:p>
            <a:endParaRPr lang="en-US" altLang="en-US" sz="1900" b="1" dirty="0">
              <a:solidFill>
                <a:srgbClr val="000000"/>
              </a:solidFill>
              <a:latin typeface="Arial" panose="020B0604020202020204" pitchFamily="34" charset="0"/>
              <a:cs typeface="Arial" panose="020B0604020202020204" pitchFamily="34" charset="0"/>
            </a:endParaRPr>
          </a:p>
          <a:p>
            <a:r>
              <a:rPr lang="en-US" altLang="en-US" sz="1900" b="1" dirty="0">
                <a:solidFill>
                  <a:srgbClr val="000000"/>
                </a:solidFill>
                <a:latin typeface="Arial" panose="020B0604020202020204" pitchFamily="34" charset="0"/>
                <a:cs typeface="Arial" panose="020B0604020202020204" pitchFamily="34" charset="0"/>
              </a:rPr>
              <a:t>Social </a:t>
            </a:r>
            <a:r>
              <a:rPr lang="en-US" altLang="en-US" sz="1900" b="1" dirty="0" err="1">
                <a:solidFill>
                  <a:srgbClr val="000000"/>
                </a:solidFill>
                <a:latin typeface="Arial" panose="020B0604020202020204" pitchFamily="34" charset="0"/>
                <a:cs typeface="Arial" panose="020B0604020202020204" pitchFamily="34" charset="0"/>
              </a:rPr>
              <a:t>embeddedness</a:t>
            </a:r>
            <a:r>
              <a:rPr lang="en-US" altLang="en-US" sz="1900" b="1" dirty="0">
                <a:solidFill>
                  <a:srgbClr val="000000"/>
                </a:solidFill>
                <a:latin typeface="Arial" panose="020B0604020202020204" pitchFamily="34" charset="0"/>
                <a:cs typeface="Arial" panose="020B0604020202020204" pitchFamily="34" charset="0"/>
              </a:rPr>
              <a:t>:</a:t>
            </a:r>
          </a:p>
          <a:p>
            <a:pPr lvl="1"/>
            <a:r>
              <a:rPr lang="en-US" altLang="en-US" sz="1900" dirty="0">
                <a:solidFill>
                  <a:srgbClr val="000000"/>
                </a:solidFill>
                <a:latin typeface="Arial" panose="020B0604020202020204" pitchFamily="34" charset="0"/>
                <a:cs typeface="Arial" panose="020B0604020202020204" pitchFamily="34" charset="0"/>
              </a:rPr>
              <a:t>Availability of support, capacity to access support</a:t>
            </a:r>
            <a:endParaRPr lang="en-GB" altLang="en-US" sz="1900" dirty="0">
              <a:latin typeface="Arial" panose="020B0604020202020204" pitchFamily="34" charset="0"/>
              <a:cs typeface="Arial" panose="020B0604020202020204" pitchFamily="34" charset="0"/>
            </a:endParaRPr>
          </a:p>
          <a:p>
            <a:endParaRPr lang="en-GB" dirty="0"/>
          </a:p>
        </p:txBody>
      </p:sp>
      <p:pic>
        <p:nvPicPr>
          <p:cNvPr id="7"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6096000"/>
            <a:ext cx="9906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279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81000" y="3500438"/>
            <a:ext cx="2678113" cy="461665"/>
          </a:xfrm>
          <a:prstGeom prst="rect">
            <a:avLst/>
          </a:prstGeom>
          <a:noFill/>
          <a:ln w="38100" cmpd="dbl">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dirty="0">
                <a:solidFill>
                  <a:srgbClr val="FF0000"/>
                </a:solidFill>
                <a:latin typeface="Arial" panose="020B0604020202020204" pitchFamily="34" charset="0"/>
                <a:cs typeface="Arial" panose="020B0604020202020204" pitchFamily="34" charset="0"/>
              </a:rPr>
              <a:t>OVERWHELMED</a:t>
            </a:r>
          </a:p>
        </p:txBody>
      </p:sp>
      <p:sp>
        <p:nvSpPr>
          <p:cNvPr id="34819" name="Text Box 3"/>
          <p:cNvSpPr txBox="1">
            <a:spLocks noChangeArrowheads="1"/>
          </p:cNvSpPr>
          <p:nvPr/>
        </p:nvSpPr>
        <p:spPr bwMode="auto">
          <a:xfrm>
            <a:off x="6323531" y="3532544"/>
            <a:ext cx="2362200" cy="461665"/>
          </a:xfrm>
          <a:prstGeom prst="rect">
            <a:avLst/>
          </a:prstGeom>
          <a:noFill/>
          <a:ln w="38100" cmpd="dbl">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dirty="0">
                <a:solidFill>
                  <a:srgbClr val="FF0000"/>
                </a:solidFill>
                <a:latin typeface="Arial" panose="020B0604020202020204" pitchFamily="34" charset="0"/>
                <a:cs typeface="Arial" panose="020B0604020202020204" pitchFamily="34" charset="0"/>
              </a:rPr>
              <a:t>CONTROLLED</a:t>
            </a:r>
          </a:p>
        </p:txBody>
      </p:sp>
      <p:cxnSp>
        <p:nvCxnSpPr>
          <p:cNvPr id="34820" name="AutoShape 4"/>
          <p:cNvCxnSpPr>
            <a:cxnSpLocks noChangeShapeType="1"/>
          </p:cNvCxnSpPr>
          <p:nvPr/>
        </p:nvCxnSpPr>
        <p:spPr bwMode="auto">
          <a:xfrm>
            <a:off x="3124200" y="3733800"/>
            <a:ext cx="3130550" cy="0"/>
          </a:xfrm>
          <a:prstGeom prst="straightConnector1">
            <a:avLst/>
          </a:prstGeom>
          <a:noFill/>
          <a:ln w="381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821" name="Text Box 5"/>
          <p:cNvSpPr txBox="1">
            <a:spLocks noChangeArrowheads="1"/>
          </p:cNvSpPr>
          <p:nvPr/>
        </p:nvSpPr>
        <p:spPr bwMode="auto">
          <a:xfrm>
            <a:off x="3392488" y="1895976"/>
            <a:ext cx="2438400" cy="461665"/>
          </a:xfrm>
          <a:prstGeom prst="rect">
            <a:avLst/>
          </a:prstGeom>
          <a:noFill/>
          <a:ln w="38100" cmpd="dbl">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dirty="0">
                <a:solidFill>
                  <a:schemeClr val="accent1"/>
                </a:solidFill>
                <a:latin typeface="Arial" panose="020B0604020202020204" pitchFamily="34" charset="0"/>
                <a:cs typeface="Arial" panose="020B0604020202020204" pitchFamily="34" charset="0"/>
              </a:rPr>
              <a:t>VULNERABLE</a:t>
            </a:r>
          </a:p>
        </p:txBody>
      </p:sp>
      <p:sp>
        <p:nvSpPr>
          <p:cNvPr id="34822" name="Text Box 6"/>
          <p:cNvSpPr txBox="1">
            <a:spLocks noChangeArrowheads="1"/>
          </p:cNvSpPr>
          <p:nvPr/>
        </p:nvSpPr>
        <p:spPr bwMode="auto">
          <a:xfrm>
            <a:off x="3706813" y="5227638"/>
            <a:ext cx="2008187" cy="461665"/>
          </a:xfrm>
          <a:prstGeom prst="rect">
            <a:avLst/>
          </a:prstGeom>
          <a:noFill/>
          <a:ln w="38100" cmpd="dbl">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dirty="0">
                <a:solidFill>
                  <a:schemeClr val="accent1"/>
                </a:solidFill>
                <a:latin typeface="Arial" panose="020B0604020202020204" pitchFamily="34" charset="0"/>
                <a:cs typeface="Arial" panose="020B0604020202020204" pitchFamily="34" charset="0"/>
              </a:rPr>
              <a:t>RESILIENT</a:t>
            </a:r>
          </a:p>
        </p:txBody>
      </p:sp>
      <p:cxnSp>
        <p:nvCxnSpPr>
          <p:cNvPr id="34823" name="AutoShape 7"/>
          <p:cNvCxnSpPr>
            <a:cxnSpLocks noChangeShapeType="1"/>
          </p:cNvCxnSpPr>
          <p:nvPr/>
        </p:nvCxnSpPr>
        <p:spPr bwMode="auto">
          <a:xfrm flipV="1">
            <a:off x="4572000" y="2514600"/>
            <a:ext cx="1588" cy="2667000"/>
          </a:xfrm>
          <a:prstGeom prst="straightConnector1">
            <a:avLst/>
          </a:prstGeom>
          <a:noFill/>
          <a:ln w="38100">
            <a:solidFill>
              <a:schemeClr val="accent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6" name="Rectangle 8"/>
          <p:cNvSpPr>
            <a:spLocks noChangeArrowheads="1"/>
          </p:cNvSpPr>
          <p:nvPr/>
        </p:nvSpPr>
        <p:spPr bwMode="auto">
          <a:xfrm>
            <a:off x="250826" y="0"/>
            <a:ext cx="878567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lnSpc>
                <a:spcPct val="95000"/>
              </a:lnSpc>
              <a:spcBef>
                <a:spcPct val="0"/>
              </a:spcBef>
              <a:buFontTx/>
              <a:buNone/>
            </a:pPr>
            <a:r>
              <a:rPr lang="en-US" altLang="en-US" sz="4000" b="1" dirty="0">
                <a:solidFill>
                  <a:srgbClr val="7030A0"/>
                </a:solidFill>
                <a:latin typeface="Arial Black" panose="020B0A04020102020204" pitchFamily="34" charset="0"/>
              </a:rPr>
              <a:t>The RRL model as a </a:t>
            </a:r>
            <a:r>
              <a:rPr lang="en-US" altLang="en-US" sz="4000" b="1" dirty="0" smtClean="0">
                <a:solidFill>
                  <a:srgbClr val="7030A0"/>
                </a:solidFill>
                <a:latin typeface="Arial Black" panose="020B0A04020102020204" pitchFamily="34" charset="0"/>
              </a:rPr>
              <a:t>practice ‘compass’ </a:t>
            </a:r>
            <a:endParaRPr lang="en-US" altLang="en-US" sz="4000" dirty="0">
              <a:solidFill>
                <a:srgbClr val="7030A0"/>
              </a:solidFill>
              <a:latin typeface="Arial Black" panose="020B0A04020102020204" pitchFamily="34" charset="0"/>
            </a:endParaRPr>
          </a:p>
        </p:txBody>
      </p:sp>
      <p:sp>
        <p:nvSpPr>
          <p:cNvPr id="34825" name="Oval 9"/>
          <p:cNvSpPr>
            <a:spLocks noChangeArrowheads="1"/>
          </p:cNvSpPr>
          <p:nvPr/>
        </p:nvSpPr>
        <p:spPr bwMode="auto">
          <a:xfrm>
            <a:off x="685800" y="1371600"/>
            <a:ext cx="2438400" cy="1985963"/>
          </a:xfrm>
          <a:prstGeom prst="ellipse">
            <a:avLst/>
          </a:prstGeom>
          <a:solidFill>
            <a:schemeClr val="bg2"/>
          </a:solidFill>
          <a:ln w="9525">
            <a:solidFill>
              <a:schemeClr val="tx1"/>
            </a:solidFill>
            <a:round/>
            <a:headEnd/>
            <a:tailEnd/>
          </a:ln>
          <a:effec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000" dirty="0">
                <a:latin typeface="Arial" panose="020B0604020202020204" pitchFamily="34" charset="0"/>
                <a:cs typeface="Arial" panose="020B0604020202020204" pitchFamily="34" charset="0"/>
              </a:rPr>
              <a:t>Feelings of</a:t>
            </a:r>
          </a:p>
          <a:p>
            <a:pPr algn="ctr">
              <a:spcBef>
                <a:spcPct val="0"/>
              </a:spcBef>
              <a:buFontTx/>
              <a:buNone/>
            </a:pPr>
            <a:r>
              <a:rPr lang="en-GB" altLang="en-US" sz="2000" dirty="0">
                <a:latin typeface="Arial" panose="020B0604020202020204" pitchFamily="34" charset="0"/>
                <a:cs typeface="Arial" panose="020B0604020202020204" pitchFamily="34" charset="0"/>
              </a:rPr>
              <a:t>grief dominate</a:t>
            </a:r>
          </a:p>
          <a:p>
            <a:pPr algn="ctr">
              <a:spcBef>
                <a:spcPct val="0"/>
              </a:spcBef>
              <a:buFontTx/>
              <a:buNone/>
            </a:pPr>
            <a:r>
              <a:rPr lang="en-GB" altLang="en-US" sz="2000" dirty="0">
                <a:latin typeface="Arial" panose="020B0604020202020204" pitchFamily="34" charset="0"/>
                <a:cs typeface="Arial" panose="020B0604020202020204" pitchFamily="34" charset="0"/>
              </a:rPr>
              <a:t>and make day to</a:t>
            </a:r>
          </a:p>
          <a:p>
            <a:pPr algn="ctr">
              <a:spcBef>
                <a:spcPct val="0"/>
              </a:spcBef>
              <a:buFontTx/>
              <a:buNone/>
            </a:pPr>
            <a:r>
              <a:rPr lang="en-GB" altLang="en-US" sz="2000" dirty="0">
                <a:latin typeface="Arial" panose="020B0604020202020204" pitchFamily="34" charset="0"/>
                <a:cs typeface="Arial" panose="020B0604020202020204" pitchFamily="34" charset="0"/>
              </a:rPr>
              <a:t>day </a:t>
            </a:r>
            <a:r>
              <a:rPr lang="en-GB" altLang="en-US" sz="2000" dirty="0" smtClean="0">
                <a:latin typeface="Arial" panose="020B0604020202020204" pitchFamily="34" charset="0"/>
                <a:cs typeface="Arial" panose="020B0604020202020204" pitchFamily="34" charset="0"/>
              </a:rPr>
              <a:t>functioning </a:t>
            </a:r>
          </a:p>
          <a:p>
            <a:pPr algn="ctr">
              <a:spcBef>
                <a:spcPct val="0"/>
              </a:spcBef>
              <a:buFontTx/>
              <a:buNone/>
            </a:pPr>
            <a:r>
              <a:rPr lang="en-GB" altLang="en-US" sz="2000" dirty="0" smtClean="0">
                <a:latin typeface="Arial" panose="020B0604020202020204" pitchFamily="34" charset="0"/>
                <a:cs typeface="Arial" panose="020B0604020202020204" pitchFamily="34" charset="0"/>
              </a:rPr>
              <a:t>difficult</a:t>
            </a:r>
            <a:endParaRPr lang="en-GB" altLang="en-US" sz="2000" dirty="0">
              <a:latin typeface="Arial" panose="020B0604020202020204" pitchFamily="34" charset="0"/>
              <a:cs typeface="Arial" panose="020B0604020202020204" pitchFamily="34" charset="0"/>
            </a:endParaRPr>
          </a:p>
        </p:txBody>
      </p:sp>
      <p:sp>
        <p:nvSpPr>
          <p:cNvPr id="34826" name="Oval 10"/>
          <p:cNvSpPr>
            <a:spLocks noChangeArrowheads="1"/>
          </p:cNvSpPr>
          <p:nvPr/>
        </p:nvSpPr>
        <p:spPr bwMode="auto">
          <a:xfrm>
            <a:off x="250825" y="4076700"/>
            <a:ext cx="2895600" cy="2133600"/>
          </a:xfrm>
          <a:prstGeom prst="ellipse">
            <a:avLst/>
          </a:prstGeom>
          <a:solidFill>
            <a:schemeClr val="bg2"/>
          </a:solidFill>
          <a:ln w="9525">
            <a:solidFill>
              <a:schemeClr val="tx2"/>
            </a:solidFill>
            <a:round/>
            <a:headEnd/>
            <a:tailEnd/>
          </a:ln>
          <a:effec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Feelings of </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grief are </a:t>
            </a:r>
            <a:r>
              <a:rPr lang="en-US" altLang="en-US" sz="2000" dirty="0">
                <a:solidFill>
                  <a:srgbClr val="000000"/>
                </a:solidFill>
                <a:latin typeface="Arial" panose="020B0604020202020204" pitchFamily="34" charset="0"/>
                <a:cs typeface="Arial" panose="020B0604020202020204" pitchFamily="34" charset="0"/>
              </a:rPr>
              <a:t>accepted </a:t>
            </a:r>
            <a:endParaRPr lang="en-US" altLang="en-US" sz="2000" dirty="0" smtClean="0">
              <a:solidFill>
                <a:srgbClr val="000000"/>
              </a:solidFill>
              <a:latin typeface="Arial" panose="020B0604020202020204" pitchFamily="34" charset="0"/>
              <a:cs typeface="Arial" panose="020B0604020202020204" pitchFamily="34" charset="0"/>
            </a:endParaRP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and accommodated</a:t>
            </a:r>
            <a:endParaRPr lang="en-US" altLang="en-US" sz="2000" dirty="0">
              <a:solidFill>
                <a:srgbClr val="000000"/>
              </a:solidFill>
              <a:latin typeface="Arial" panose="020B0604020202020204" pitchFamily="34" charset="0"/>
              <a:cs typeface="Arial" panose="020B0604020202020204" pitchFamily="34" charset="0"/>
            </a:endParaRPr>
          </a:p>
          <a:p>
            <a:pPr algn="ctr">
              <a:spcBef>
                <a:spcPct val="0"/>
              </a:spcBef>
              <a:buFontTx/>
              <a:buNone/>
            </a:pPr>
            <a:r>
              <a:rPr lang="en-US" altLang="en-US" sz="2000" dirty="0">
                <a:solidFill>
                  <a:srgbClr val="000000"/>
                </a:solidFill>
                <a:latin typeface="Arial" panose="020B0604020202020204" pitchFamily="34" charset="0"/>
                <a:cs typeface="Arial" panose="020B0604020202020204" pitchFamily="34" charset="0"/>
              </a:rPr>
              <a:t>a</a:t>
            </a:r>
            <a:r>
              <a:rPr lang="en-US" altLang="en-US" sz="2000" dirty="0" smtClean="0">
                <a:solidFill>
                  <a:srgbClr val="000000"/>
                </a:solidFill>
                <a:latin typeface="Arial" panose="020B0604020202020204" pitchFamily="34" charset="0"/>
                <a:cs typeface="Arial" panose="020B0604020202020204" pitchFamily="34" charset="0"/>
              </a:rPr>
              <a:t>s part </a:t>
            </a:r>
            <a:r>
              <a:rPr lang="en-US" altLang="en-US" sz="2000" dirty="0">
                <a:solidFill>
                  <a:srgbClr val="000000"/>
                </a:solidFill>
                <a:latin typeface="Arial" panose="020B0604020202020204" pitchFamily="34" charset="0"/>
                <a:cs typeface="Arial" panose="020B0604020202020204" pitchFamily="34" charset="0"/>
              </a:rPr>
              <a:t>of the </a:t>
            </a:r>
            <a:endParaRPr lang="en-US" altLang="en-US" sz="2000" dirty="0">
              <a:latin typeface="Arial" panose="020B0604020202020204" pitchFamily="34" charset="0"/>
              <a:cs typeface="Arial" panose="020B0604020202020204" pitchFamily="34" charset="0"/>
            </a:endParaRPr>
          </a:p>
          <a:p>
            <a:pPr algn="ctr">
              <a:spcBef>
                <a:spcPct val="0"/>
              </a:spcBef>
              <a:buFontTx/>
              <a:buNone/>
            </a:pPr>
            <a:r>
              <a:rPr lang="en-US" altLang="en-US" sz="2000" dirty="0">
                <a:solidFill>
                  <a:srgbClr val="000000"/>
                </a:solidFill>
                <a:latin typeface="Arial" panose="020B0604020202020204" pitchFamily="34" charset="0"/>
                <a:cs typeface="Arial" panose="020B0604020202020204" pitchFamily="34" charset="0"/>
              </a:rPr>
              <a:t>experience of</a:t>
            </a:r>
          </a:p>
          <a:p>
            <a:pPr algn="ctr">
              <a:spcBef>
                <a:spcPct val="0"/>
              </a:spcBef>
              <a:buFontTx/>
              <a:buNone/>
            </a:pPr>
            <a:r>
              <a:rPr lang="en-US" altLang="en-US" sz="2000" dirty="0">
                <a:solidFill>
                  <a:srgbClr val="000000"/>
                </a:solidFill>
                <a:latin typeface="Arial" panose="020B0604020202020204" pitchFamily="34" charset="0"/>
                <a:cs typeface="Arial" panose="020B0604020202020204" pitchFamily="34" charset="0"/>
              </a:rPr>
              <a:t>loss</a:t>
            </a:r>
            <a:endParaRPr lang="en-GB" altLang="en-US" sz="2000" dirty="0">
              <a:solidFill>
                <a:srgbClr val="000000"/>
              </a:solidFill>
              <a:latin typeface="Arial" panose="020B0604020202020204" pitchFamily="34" charset="0"/>
              <a:cs typeface="Arial" panose="020B0604020202020204" pitchFamily="34" charset="0"/>
            </a:endParaRPr>
          </a:p>
        </p:txBody>
      </p:sp>
      <p:sp>
        <p:nvSpPr>
          <p:cNvPr id="34827" name="Oval 11"/>
          <p:cNvSpPr>
            <a:spLocks noChangeArrowheads="1"/>
          </p:cNvSpPr>
          <p:nvPr/>
        </p:nvSpPr>
        <p:spPr bwMode="auto">
          <a:xfrm>
            <a:off x="6019800" y="4078288"/>
            <a:ext cx="2514600" cy="2170112"/>
          </a:xfrm>
          <a:prstGeom prst="ellipse">
            <a:avLst/>
          </a:prstGeom>
          <a:solidFill>
            <a:schemeClr val="bg2"/>
          </a:solidFill>
          <a:ln w="9525">
            <a:solidFill>
              <a:schemeClr val="tx1"/>
            </a:solidFill>
            <a:round/>
            <a:headEnd/>
            <a:tailEnd/>
          </a:ln>
          <a:effec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endParaRPr lang="en-US" altLang="en-US" sz="2000" dirty="0" smtClean="0">
              <a:solidFill>
                <a:srgbClr val="000000"/>
              </a:solidFill>
              <a:latin typeface="Arial" panose="020B0604020202020204" pitchFamily="34" charset="0"/>
              <a:cs typeface="Arial" panose="020B0604020202020204" pitchFamily="34" charset="0"/>
            </a:endParaRPr>
          </a:p>
          <a:p>
            <a:pPr algn="ctr">
              <a:spcBef>
                <a:spcPct val="0"/>
              </a:spcBef>
              <a:buFontTx/>
              <a:buNone/>
            </a:pPr>
            <a:endParaRPr lang="en-US" altLang="en-US" sz="2000" dirty="0">
              <a:solidFill>
                <a:srgbClr val="000000"/>
              </a:solidFill>
              <a:latin typeface="Arial" panose="020B0604020202020204" pitchFamily="34" charset="0"/>
              <a:cs typeface="Arial" panose="020B0604020202020204" pitchFamily="34" charset="0"/>
            </a:endParaRP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The reality of loss</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 is accommodated</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 and managed</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 effectively</a:t>
            </a:r>
            <a:endParaRPr lang="en-US" altLang="en-US" sz="2000" dirty="0">
              <a:latin typeface="Arial" panose="020B0604020202020204" pitchFamily="34" charset="0"/>
              <a:cs typeface="Arial" panose="020B0604020202020204" pitchFamily="34" charset="0"/>
            </a:endParaRPr>
          </a:p>
          <a:p>
            <a:pPr algn="ctr">
              <a:spcBef>
                <a:spcPct val="0"/>
              </a:spcBef>
              <a:buFontTx/>
              <a:buNone/>
            </a:pPr>
            <a:endParaRPr lang="en-US" altLang="en-US" sz="2000" dirty="0">
              <a:latin typeface="Arial" panose="020B0604020202020204" pitchFamily="34" charset="0"/>
              <a:cs typeface="Arial" panose="020B0604020202020204" pitchFamily="34" charset="0"/>
            </a:endParaRPr>
          </a:p>
          <a:p>
            <a:pPr algn="ctr">
              <a:spcBef>
                <a:spcPct val="0"/>
              </a:spcBef>
              <a:buFontTx/>
              <a:buNone/>
            </a:pPr>
            <a:endParaRPr lang="en-US" altLang="en-US" sz="2000" dirty="0">
              <a:solidFill>
                <a:srgbClr val="000000"/>
              </a:solidFill>
              <a:latin typeface="Arial" panose="020B0604020202020204" pitchFamily="34" charset="0"/>
              <a:cs typeface="Arial" panose="020B0604020202020204" pitchFamily="34" charset="0"/>
            </a:endParaRPr>
          </a:p>
        </p:txBody>
      </p:sp>
      <p:sp>
        <p:nvSpPr>
          <p:cNvPr id="34828" name="Oval 12"/>
          <p:cNvSpPr>
            <a:spLocks noChangeArrowheads="1"/>
          </p:cNvSpPr>
          <p:nvPr/>
        </p:nvSpPr>
        <p:spPr bwMode="auto">
          <a:xfrm>
            <a:off x="6172200" y="1143000"/>
            <a:ext cx="2514600" cy="2212975"/>
          </a:xfrm>
          <a:prstGeom prst="ellipse">
            <a:avLst/>
          </a:prstGeom>
          <a:solidFill>
            <a:schemeClr val="bg2"/>
          </a:solidFill>
          <a:ln w="9525">
            <a:solidFill>
              <a:schemeClr val="tx1"/>
            </a:solidFill>
            <a:round/>
            <a:headEnd/>
            <a:tailEnd/>
          </a:ln>
          <a:effec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2000" dirty="0">
                <a:solidFill>
                  <a:srgbClr val="000000"/>
                </a:solidFill>
                <a:latin typeface="Arial" panose="020B0604020202020204" pitchFamily="34" charset="0"/>
                <a:cs typeface="Arial" panose="020B0604020202020204" pitchFamily="34" charset="0"/>
              </a:rPr>
              <a:t>Denial of or</a:t>
            </a:r>
            <a:endParaRPr lang="en-US" altLang="en-US" sz="2000" dirty="0">
              <a:latin typeface="Arial" panose="020B0604020202020204" pitchFamily="34" charset="0"/>
              <a:cs typeface="Arial" panose="020B0604020202020204" pitchFamily="34" charset="0"/>
            </a:endParaRPr>
          </a:p>
          <a:p>
            <a:pPr algn="ctr">
              <a:spcBef>
                <a:spcPct val="0"/>
              </a:spcBef>
              <a:buFontTx/>
              <a:buNone/>
            </a:pPr>
            <a:r>
              <a:rPr lang="en-US" altLang="en-US" sz="2000" dirty="0">
                <a:solidFill>
                  <a:srgbClr val="000000"/>
                </a:solidFill>
                <a:latin typeface="Arial" panose="020B0604020202020204" pitchFamily="34" charset="0"/>
                <a:cs typeface="Arial" panose="020B0604020202020204" pitchFamily="34" charset="0"/>
              </a:rPr>
              <a:t>struggle with the </a:t>
            </a:r>
            <a:endParaRPr lang="en-US" altLang="en-US" sz="2000" dirty="0">
              <a:latin typeface="Arial" panose="020B0604020202020204" pitchFamily="34" charset="0"/>
              <a:cs typeface="Arial" panose="020B0604020202020204" pitchFamily="34" charset="0"/>
            </a:endParaRP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of </a:t>
            </a:r>
            <a:r>
              <a:rPr lang="en-US" altLang="en-US" sz="2000" dirty="0">
                <a:solidFill>
                  <a:srgbClr val="000000"/>
                </a:solidFill>
                <a:latin typeface="Arial" panose="020B0604020202020204" pitchFamily="34" charset="0"/>
                <a:cs typeface="Arial" panose="020B0604020202020204" pitchFamily="34" charset="0"/>
              </a:rPr>
              <a:t>loss</a:t>
            </a:r>
            <a:r>
              <a:rPr lang="en-US" altLang="en-US" sz="2000" dirty="0" smtClean="0">
                <a:solidFill>
                  <a:srgbClr val="000000"/>
                </a:solidFill>
                <a:latin typeface="Arial" panose="020B0604020202020204" pitchFamily="34" charset="0"/>
                <a:cs typeface="Arial" panose="020B0604020202020204" pitchFamily="34" charset="0"/>
              </a:rPr>
              <a:t>, impacts </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on usual ways of  </a:t>
            </a:r>
            <a:endParaRPr lang="en-US" altLang="en-US" sz="2000" dirty="0">
              <a:latin typeface="Arial" panose="020B0604020202020204" pitchFamily="34" charset="0"/>
              <a:cs typeface="Arial" panose="020B0604020202020204" pitchFamily="34" charset="0"/>
            </a:endParaRP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functioning</a:t>
            </a:r>
            <a:endParaRPr lang="en-US" altLang="en-US" sz="2000" dirty="0">
              <a:solidFill>
                <a:srgbClr val="000000"/>
              </a:solidFill>
              <a:latin typeface="Arial" panose="020B0604020202020204" pitchFamily="34" charset="0"/>
              <a:cs typeface="Arial" panose="020B0604020202020204" pitchFamily="34" charset="0"/>
            </a:endParaRPr>
          </a:p>
        </p:txBody>
      </p:sp>
      <p:sp>
        <p:nvSpPr>
          <p:cNvPr id="34829" name="Rectangle 13"/>
          <p:cNvSpPr>
            <a:spLocks noChangeArrowheads="1"/>
          </p:cNvSpPr>
          <p:nvPr/>
        </p:nvSpPr>
        <p:spPr bwMode="auto">
          <a:xfrm>
            <a:off x="2268538" y="5805488"/>
            <a:ext cx="457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800" b="1" i="1" dirty="0">
                <a:solidFill>
                  <a:srgbClr val="00B050"/>
                </a:solidFill>
                <a:latin typeface="Arial" panose="020B0604020202020204" pitchFamily="34" charset="0"/>
                <a:cs typeface="Arial" panose="020B0604020202020204" pitchFamily="34" charset="0"/>
              </a:rPr>
              <a:t>Enabling personal and / or</a:t>
            </a:r>
            <a:endParaRPr lang="en-US" altLang="en-US" sz="1800" b="1" dirty="0">
              <a:solidFill>
                <a:srgbClr val="00B050"/>
              </a:solidFill>
              <a:latin typeface="Arial" panose="020B0604020202020204" pitchFamily="34" charset="0"/>
              <a:cs typeface="Arial" panose="020B0604020202020204" pitchFamily="34" charset="0"/>
            </a:endParaRPr>
          </a:p>
          <a:p>
            <a:pPr algn="ctr">
              <a:spcBef>
                <a:spcPct val="0"/>
              </a:spcBef>
              <a:buFontTx/>
              <a:buNone/>
            </a:pPr>
            <a:r>
              <a:rPr lang="en-US" altLang="en-US" sz="1800" b="1" i="1" dirty="0">
                <a:solidFill>
                  <a:srgbClr val="00B050"/>
                </a:solidFill>
                <a:latin typeface="Arial" panose="020B0604020202020204" pitchFamily="34" charset="0"/>
                <a:cs typeface="Arial" panose="020B0604020202020204" pitchFamily="34" charset="0"/>
              </a:rPr>
              <a:t>circumstantial factors</a:t>
            </a:r>
          </a:p>
        </p:txBody>
      </p:sp>
      <p:sp>
        <p:nvSpPr>
          <p:cNvPr id="34830" name="Rectangle 14"/>
          <p:cNvSpPr>
            <a:spLocks noChangeArrowheads="1"/>
          </p:cNvSpPr>
          <p:nvPr/>
        </p:nvSpPr>
        <p:spPr bwMode="auto">
          <a:xfrm>
            <a:off x="2743200" y="1125538"/>
            <a:ext cx="3505200" cy="646331"/>
          </a:xfrm>
          <a:prstGeom prst="rect">
            <a:avLst/>
          </a:prstGeom>
          <a:noFill/>
          <a:ln w="19050">
            <a:solidFill>
              <a:schemeClr val="bg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800" b="1" i="1" dirty="0">
                <a:solidFill>
                  <a:srgbClr val="FF0000"/>
                </a:solidFill>
                <a:latin typeface="Arial" panose="020B0604020202020204" pitchFamily="34" charset="0"/>
                <a:cs typeface="Arial" panose="020B0604020202020204" pitchFamily="34" charset="0"/>
              </a:rPr>
              <a:t>Debilitating personal and / or</a:t>
            </a:r>
            <a:endParaRPr lang="en-US" altLang="en-US" sz="1800" b="1" dirty="0">
              <a:solidFill>
                <a:srgbClr val="FF0000"/>
              </a:solidFill>
              <a:latin typeface="Arial" panose="020B0604020202020204" pitchFamily="34" charset="0"/>
              <a:cs typeface="Arial" panose="020B0604020202020204" pitchFamily="34" charset="0"/>
            </a:endParaRPr>
          </a:p>
          <a:p>
            <a:pPr algn="ctr">
              <a:spcBef>
                <a:spcPct val="0"/>
              </a:spcBef>
              <a:buFontTx/>
              <a:buNone/>
            </a:pPr>
            <a:r>
              <a:rPr lang="en-US" altLang="en-US" sz="1800" b="1" i="1" dirty="0">
                <a:solidFill>
                  <a:srgbClr val="FF0000"/>
                </a:solidFill>
                <a:latin typeface="Arial" panose="020B0604020202020204" pitchFamily="34" charset="0"/>
                <a:cs typeface="Arial" panose="020B0604020202020204" pitchFamily="34" charset="0"/>
              </a:rPr>
              <a:t>circumstantial factors</a:t>
            </a:r>
          </a:p>
        </p:txBody>
      </p:sp>
      <p:pic>
        <p:nvPicPr>
          <p:cNvPr id="15"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156325"/>
            <a:ext cx="1152128" cy="513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p:nvPr/>
        </p:nvCxnSpPr>
        <p:spPr>
          <a:xfrm flipV="1">
            <a:off x="4554538" y="2727920"/>
            <a:ext cx="1276350" cy="1003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572000" y="3736032"/>
            <a:ext cx="1258888" cy="1061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3270048" y="2824051"/>
            <a:ext cx="1284490" cy="9072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505200" y="3736032"/>
            <a:ext cx="1049338" cy="1061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7209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wipe(down)">
                                      <p:cBhvr>
                                        <p:cTn id="7" dur="500"/>
                                        <p:tgtEl>
                                          <p:spTgt spid="34818"/>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4819"/>
                                        </p:tgtEl>
                                        <p:attrNameLst>
                                          <p:attrName>style.visibility</p:attrName>
                                        </p:attrNameLst>
                                      </p:cBhvr>
                                      <p:to>
                                        <p:strVal val="visible"/>
                                      </p:to>
                                    </p:set>
                                    <p:animEffect transition="in" filter="wipe(down)">
                                      <p:cBhvr>
                                        <p:cTn id="11" dur="500"/>
                                        <p:tgtEl>
                                          <p:spTgt spid="34819"/>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34820"/>
                                        </p:tgtEl>
                                        <p:attrNameLst>
                                          <p:attrName>style.visibility</p:attrName>
                                        </p:attrNameLst>
                                      </p:cBhvr>
                                      <p:to>
                                        <p:strVal val="visible"/>
                                      </p:to>
                                    </p:set>
                                    <p:animEffect transition="in" filter="wipe(down)">
                                      <p:cBhvr>
                                        <p:cTn id="15" dur="500"/>
                                        <p:tgtEl>
                                          <p:spTgt spid="348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4821"/>
                                        </p:tgtEl>
                                        <p:attrNameLst>
                                          <p:attrName>style.visibility</p:attrName>
                                        </p:attrNameLst>
                                      </p:cBhvr>
                                      <p:to>
                                        <p:strVal val="visible"/>
                                      </p:to>
                                    </p:set>
                                    <p:animEffect transition="in" filter="wipe(down)">
                                      <p:cBhvr>
                                        <p:cTn id="20" dur="500"/>
                                        <p:tgtEl>
                                          <p:spTgt spid="34821"/>
                                        </p:tgtEl>
                                      </p:cBhvr>
                                    </p:animEffect>
                                  </p:childTnLst>
                                </p:cTn>
                              </p:par>
                            </p:childTnLst>
                          </p:cTn>
                        </p:par>
                        <p:par>
                          <p:cTn id="21" fill="hold" nodeType="afterGroup">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34822"/>
                                        </p:tgtEl>
                                        <p:attrNameLst>
                                          <p:attrName>style.visibility</p:attrName>
                                        </p:attrNameLst>
                                      </p:cBhvr>
                                      <p:to>
                                        <p:strVal val="visible"/>
                                      </p:to>
                                    </p:set>
                                    <p:animEffect transition="in" filter="wipe(down)">
                                      <p:cBhvr>
                                        <p:cTn id="24" dur="500"/>
                                        <p:tgtEl>
                                          <p:spTgt spid="34822"/>
                                        </p:tgtEl>
                                      </p:cBhvr>
                                    </p:animEffect>
                                  </p:childTnLst>
                                </p:cTn>
                              </p:par>
                            </p:childTnLst>
                          </p:cTn>
                        </p:par>
                        <p:par>
                          <p:cTn id="25" fill="hold" nodeType="afterGroup">
                            <p:stCondLst>
                              <p:cond delay="1000"/>
                            </p:stCondLst>
                            <p:childTnLst>
                              <p:par>
                                <p:cTn id="26" presetID="22" presetClass="entr" presetSubtype="4"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wipe(down)">
                                      <p:cBhvr>
                                        <p:cTn id="28" dur="500"/>
                                        <p:tgtEl>
                                          <p:spTgt spid="3482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8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8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48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482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483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4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autoUpdateAnimBg="0"/>
      <p:bldP spid="34819" grpId="0" animBg="1" autoUpdateAnimBg="0"/>
      <p:bldP spid="34821" grpId="0" animBg="1" autoUpdateAnimBg="0"/>
      <p:bldP spid="34822" grpId="0" animBg="1" autoUpdateAnimBg="0"/>
      <p:bldP spid="34825" grpId="0" animBg="1"/>
      <p:bldP spid="34826" grpId="0" animBg="1"/>
      <p:bldP spid="34827" grpId="0" animBg="1"/>
      <p:bldP spid="34828" grpId="0" animBg="1"/>
      <p:bldP spid="34829" grpId="0"/>
      <p:bldP spid="348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4320480"/>
          </a:xfrm>
        </p:spPr>
        <p:txBody>
          <a:bodyPr>
            <a:normAutofit/>
          </a:bodyPr>
          <a:lstStyle/>
          <a:p>
            <a:r>
              <a:rPr lang="en-GB" dirty="0" smtClean="0"/>
              <a:t> </a:t>
            </a:r>
            <a:r>
              <a:rPr lang="en-GB" dirty="0" smtClean="0">
                <a:solidFill>
                  <a:srgbClr val="7030A0"/>
                </a:solidFill>
                <a:latin typeface="Arial Black" panose="020B0A04020102020204" pitchFamily="34" charset="0"/>
              </a:rPr>
              <a:t>A tool for practice – the Adult Attitude to grief scale (AAG)</a:t>
            </a:r>
            <a:endParaRPr lang="en-GB" dirty="0">
              <a:solidFill>
                <a:srgbClr val="7030A0"/>
              </a:solidFill>
              <a:latin typeface="Arial Black" panose="020B0A04020102020204" pitchFamily="34" charset="0"/>
            </a:endParaRPr>
          </a:p>
        </p:txBody>
      </p:sp>
      <p:pic>
        <p:nvPicPr>
          <p:cNvPr id="3"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6019800"/>
            <a:ext cx="1135359" cy="563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566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latin typeface="Arial Black" pitchFamily="34" charset="0"/>
              </a:rPr>
              <a:t>Mapping grief</a:t>
            </a:r>
            <a:endParaRPr lang="en-GB" dirty="0">
              <a:solidFill>
                <a:srgbClr val="7030A0"/>
              </a:solidFill>
              <a:latin typeface="Arial Black" pitchFamily="34" charset="0"/>
            </a:endParaRPr>
          </a:p>
        </p:txBody>
      </p:sp>
      <p:pic>
        <p:nvPicPr>
          <p:cNvPr id="4" name="Content Placeholder 3" descr="Image result for you are here map"/>
          <p:cNvPicPr>
            <a:picLocks noGrp="1"/>
          </p:cNvPicPr>
          <p:nvPr>
            <p:ph idx="1"/>
          </p:nvPr>
        </p:nvPicPr>
        <p:blipFill>
          <a:blip r:embed="rId2" cstate="print"/>
          <a:srcRect/>
          <a:stretch>
            <a:fillRect/>
          </a:stretch>
        </p:blipFill>
        <p:spPr bwMode="auto">
          <a:xfrm>
            <a:off x="1371600" y="1600200"/>
            <a:ext cx="6477000" cy="4419600"/>
          </a:xfrm>
          <a:prstGeom prst="rect">
            <a:avLst/>
          </a:prstGeom>
          <a:noFill/>
          <a:ln w="9525">
            <a:noFill/>
            <a:miter lim="800000"/>
            <a:headEnd/>
            <a:tailEnd/>
          </a:ln>
        </p:spPr>
      </p:pic>
      <p:pic>
        <p:nvPicPr>
          <p:cNvPr id="5"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6093296"/>
            <a:ext cx="1135359" cy="49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52400" y="4343400"/>
            <a:ext cx="2819400" cy="461665"/>
          </a:xfrm>
          <a:prstGeom prst="rect">
            <a:avLst/>
          </a:prstGeom>
          <a:noFill/>
          <a:ln w="3810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dirty="0">
                <a:solidFill>
                  <a:srgbClr val="FF0000"/>
                </a:solidFill>
                <a:latin typeface="Arial" charset="0"/>
              </a:rPr>
              <a:t>OVERWHELMED</a:t>
            </a:r>
          </a:p>
        </p:txBody>
      </p:sp>
      <p:cxnSp>
        <p:nvCxnSpPr>
          <p:cNvPr id="3075" name="AutoShape 3"/>
          <p:cNvCxnSpPr>
            <a:cxnSpLocks noChangeShapeType="1"/>
          </p:cNvCxnSpPr>
          <p:nvPr/>
        </p:nvCxnSpPr>
        <p:spPr bwMode="auto">
          <a:xfrm>
            <a:off x="3124200" y="4572000"/>
            <a:ext cx="3130550" cy="0"/>
          </a:xfrm>
          <a:prstGeom prst="straightConnector1">
            <a:avLst/>
          </a:prstGeom>
          <a:noFill/>
          <a:ln w="38100">
            <a:solidFill>
              <a:srgbClr val="FF0000"/>
            </a:solidFill>
            <a:prstDash val="dashDot"/>
            <a:round/>
            <a:headEnd type="triangle" w="med" len="med"/>
            <a:tailEnd type="triangle" w="med" len="med"/>
          </a:ln>
          <a:extLst>
            <a:ext uri="{909E8E84-426E-40DD-AFC4-6F175D3DCCD1}">
              <a14:hiddenFill xmlns:a14="http://schemas.microsoft.com/office/drawing/2010/main">
                <a:noFill/>
              </a14:hiddenFill>
            </a:ext>
          </a:extLst>
        </p:spPr>
      </p:cxnSp>
      <p:sp>
        <p:nvSpPr>
          <p:cNvPr id="3076" name="Text Box 4"/>
          <p:cNvSpPr txBox="1">
            <a:spLocks noChangeArrowheads="1"/>
          </p:cNvSpPr>
          <p:nvPr/>
        </p:nvSpPr>
        <p:spPr bwMode="auto">
          <a:xfrm>
            <a:off x="2971800" y="2862263"/>
            <a:ext cx="3048000" cy="461665"/>
          </a:xfrm>
          <a:prstGeom prst="rect">
            <a:avLst/>
          </a:prstGeom>
          <a:noFill/>
          <a:ln w="38100" cmpd="dbl">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dirty="0">
                <a:solidFill>
                  <a:srgbClr val="0070C0"/>
                </a:solidFill>
                <a:latin typeface="Arial" charset="0"/>
              </a:rPr>
              <a:t>VULNERABLE</a:t>
            </a:r>
          </a:p>
        </p:txBody>
      </p:sp>
      <p:sp>
        <p:nvSpPr>
          <p:cNvPr id="3077" name="Text Box 5"/>
          <p:cNvSpPr txBox="1">
            <a:spLocks noChangeArrowheads="1"/>
          </p:cNvSpPr>
          <p:nvPr/>
        </p:nvSpPr>
        <p:spPr bwMode="auto">
          <a:xfrm>
            <a:off x="3352800" y="6007100"/>
            <a:ext cx="2154238" cy="461665"/>
          </a:xfrm>
          <a:prstGeom prst="rect">
            <a:avLst/>
          </a:prstGeom>
          <a:noFill/>
          <a:ln w="38100" cmpd="dbl">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dirty="0">
                <a:solidFill>
                  <a:srgbClr val="0070C0"/>
                </a:solidFill>
                <a:latin typeface="Arial" charset="0"/>
              </a:rPr>
              <a:t>RESILIENT</a:t>
            </a:r>
          </a:p>
        </p:txBody>
      </p:sp>
      <p:sp>
        <p:nvSpPr>
          <p:cNvPr id="21510" name="Rectangle 7"/>
          <p:cNvSpPr>
            <a:spLocks noChangeArrowheads="1"/>
          </p:cNvSpPr>
          <p:nvPr/>
        </p:nvSpPr>
        <p:spPr bwMode="auto">
          <a:xfrm>
            <a:off x="900113" y="0"/>
            <a:ext cx="73437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lnSpc>
                <a:spcPct val="95000"/>
              </a:lnSpc>
              <a:spcBef>
                <a:spcPct val="0"/>
              </a:spcBef>
              <a:buFontTx/>
              <a:buNone/>
            </a:pPr>
            <a:r>
              <a:rPr lang="en-US" altLang="en-US" sz="4900">
                <a:solidFill>
                  <a:srgbClr val="39B557"/>
                </a:solidFill>
              </a:rPr>
              <a:t> </a:t>
            </a:r>
          </a:p>
        </p:txBody>
      </p:sp>
      <p:sp>
        <p:nvSpPr>
          <p:cNvPr id="20487" name="Text Box 8"/>
          <p:cNvSpPr txBox="1">
            <a:spLocks noChangeArrowheads="1"/>
          </p:cNvSpPr>
          <p:nvPr/>
        </p:nvSpPr>
        <p:spPr bwMode="auto">
          <a:xfrm>
            <a:off x="251520" y="1628800"/>
            <a:ext cx="8539313"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GB" altLang="en-US" i="1" dirty="0" smtClean="0">
                <a:latin typeface="Arial Black" panose="020B0A04020102020204" pitchFamily="34" charset="0"/>
              </a:rPr>
              <a:t>       </a:t>
            </a:r>
            <a:r>
              <a:rPr lang="en-GB" altLang="en-US" i="1" dirty="0" smtClean="0">
                <a:solidFill>
                  <a:srgbClr val="7030A0"/>
                </a:solidFill>
                <a:latin typeface="Arial Black" panose="020B0A04020102020204" pitchFamily="34" charset="0"/>
              </a:rPr>
              <a:t>The Adult Attitude to Grief Scale</a:t>
            </a:r>
          </a:p>
          <a:p>
            <a:pPr>
              <a:lnSpc>
                <a:spcPct val="90000"/>
              </a:lnSpc>
              <a:spcBef>
                <a:spcPct val="0"/>
              </a:spcBef>
              <a:buFontTx/>
              <a:buNone/>
            </a:pPr>
            <a:r>
              <a:rPr lang="en-GB" altLang="en-US" sz="1800" b="1" dirty="0" smtClean="0">
                <a:solidFill>
                  <a:srgbClr val="FF0000"/>
                </a:solidFill>
                <a:latin typeface="Arial" charset="0"/>
              </a:rPr>
              <a:t>                           </a:t>
            </a:r>
          </a:p>
          <a:p>
            <a:pPr>
              <a:lnSpc>
                <a:spcPct val="90000"/>
              </a:lnSpc>
              <a:spcBef>
                <a:spcPct val="0"/>
              </a:spcBef>
              <a:buFontTx/>
              <a:buNone/>
            </a:pPr>
            <a:endParaRPr lang="en-GB" altLang="en-US" sz="1800" b="1" dirty="0">
              <a:solidFill>
                <a:srgbClr val="FF0000"/>
              </a:solidFill>
              <a:latin typeface="Arial" charset="0"/>
            </a:endParaRPr>
          </a:p>
        </p:txBody>
      </p:sp>
      <p:sp>
        <p:nvSpPr>
          <p:cNvPr id="3081" name="Text Box 9"/>
          <p:cNvSpPr txBox="1">
            <a:spLocks noChangeArrowheads="1"/>
          </p:cNvSpPr>
          <p:nvPr/>
        </p:nvSpPr>
        <p:spPr bwMode="auto">
          <a:xfrm>
            <a:off x="6432399" y="4309288"/>
            <a:ext cx="2375202" cy="461665"/>
          </a:xfrm>
          <a:prstGeom prst="rect">
            <a:avLst/>
          </a:prstGeom>
          <a:noFill/>
          <a:ln w="3810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dirty="0">
                <a:solidFill>
                  <a:srgbClr val="FF0000"/>
                </a:solidFill>
                <a:latin typeface="Arial" charset="0"/>
              </a:rPr>
              <a:t>CONTROLLED</a:t>
            </a:r>
          </a:p>
        </p:txBody>
      </p:sp>
      <p:sp>
        <p:nvSpPr>
          <p:cNvPr id="21513" name="Text Box 10"/>
          <p:cNvSpPr txBox="1">
            <a:spLocks noChangeArrowheads="1"/>
          </p:cNvSpPr>
          <p:nvPr/>
        </p:nvSpPr>
        <p:spPr bwMode="auto">
          <a:xfrm>
            <a:off x="348343" y="692696"/>
            <a:ext cx="879565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b="1" dirty="0" smtClean="0">
                <a:solidFill>
                  <a:srgbClr val="FF0000"/>
                </a:solidFill>
                <a:latin typeface="Arial Black" pitchFamily="34" charset="0"/>
              </a:rPr>
              <a:t>The </a:t>
            </a:r>
            <a:r>
              <a:rPr lang="en-GB" altLang="en-US" b="1" dirty="0">
                <a:solidFill>
                  <a:srgbClr val="FF0000"/>
                </a:solidFill>
                <a:latin typeface="Arial Black" pitchFamily="34" charset="0"/>
              </a:rPr>
              <a:t>Range of Response to Loss model </a:t>
            </a:r>
            <a:r>
              <a:rPr lang="en-GB" altLang="en-US" sz="2000" dirty="0" smtClean="0">
                <a:latin typeface="Arial" panose="020B0604020202020204" pitchFamily="34" charset="0"/>
                <a:cs typeface="Arial" panose="020B0604020202020204" pitchFamily="34" charset="0"/>
              </a:rPr>
              <a:t>and</a:t>
            </a:r>
            <a:r>
              <a:rPr lang="en-GB" altLang="en-US" dirty="0" smtClean="0">
                <a:latin typeface="Arial" panose="020B0604020202020204" pitchFamily="34" charset="0"/>
                <a:cs typeface="Arial" panose="020B0604020202020204" pitchFamily="34" charset="0"/>
              </a:rPr>
              <a:t> </a:t>
            </a:r>
            <a:endParaRPr lang="en-GB" altLang="en-US" dirty="0">
              <a:latin typeface="Arial" panose="020B0604020202020204" pitchFamily="34" charset="0"/>
              <a:cs typeface="Arial" panose="020B0604020202020204" pitchFamily="34" charset="0"/>
            </a:endParaRPr>
          </a:p>
        </p:txBody>
      </p:sp>
      <p:sp>
        <p:nvSpPr>
          <p:cNvPr id="3083" name="Line 11"/>
          <p:cNvSpPr>
            <a:spLocks noChangeShapeType="1"/>
          </p:cNvSpPr>
          <p:nvPr/>
        </p:nvSpPr>
        <p:spPr bwMode="auto">
          <a:xfrm>
            <a:off x="4495800" y="4648200"/>
            <a:ext cx="0" cy="1295400"/>
          </a:xfrm>
          <a:prstGeom prst="line">
            <a:avLst/>
          </a:prstGeom>
          <a:noFill/>
          <a:ln w="38100">
            <a:solidFill>
              <a:srgbClr val="0070C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084" name="Line 12"/>
          <p:cNvSpPr>
            <a:spLocks noChangeShapeType="1"/>
          </p:cNvSpPr>
          <p:nvPr/>
        </p:nvSpPr>
        <p:spPr bwMode="auto">
          <a:xfrm flipV="1">
            <a:off x="4495800" y="3429000"/>
            <a:ext cx="0" cy="106680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2" name="Rectangle 1"/>
          <p:cNvSpPr/>
          <p:nvPr/>
        </p:nvSpPr>
        <p:spPr>
          <a:xfrm>
            <a:off x="539552" y="2341900"/>
            <a:ext cx="6400800" cy="2031325"/>
          </a:xfrm>
          <a:prstGeom prst="rect">
            <a:avLst/>
          </a:prstGeom>
        </p:spPr>
        <p:txBody>
          <a:bodyPr wrap="square">
            <a:spAutoFit/>
          </a:bodyPr>
          <a:lstStyle/>
          <a:p>
            <a:endParaRPr lang="en-GB" altLang="en-US" dirty="0" smtClean="0"/>
          </a:p>
          <a:p>
            <a:endParaRPr lang="en-GB" altLang="en-US" b="1" dirty="0" smtClean="0">
              <a:latin typeface="Arial" charset="0"/>
            </a:endParaRPr>
          </a:p>
          <a:p>
            <a:endParaRPr lang="en-GB" altLang="en-US" b="1" dirty="0" smtClean="0">
              <a:latin typeface="Arial" charset="0"/>
            </a:endParaRPr>
          </a:p>
          <a:p>
            <a:endParaRPr lang="en-GB" altLang="en-US" b="1" dirty="0">
              <a:latin typeface="Arial" charset="0"/>
            </a:endParaRPr>
          </a:p>
          <a:p>
            <a:r>
              <a:rPr lang="en-GB" altLang="en-US" b="1" i="1" dirty="0" smtClean="0">
                <a:solidFill>
                  <a:srgbClr val="7030A0"/>
                </a:solidFill>
                <a:latin typeface="Arial" charset="0"/>
              </a:rPr>
              <a:t>Disturbingly intrusive</a:t>
            </a:r>
          </a:p>
          <a:p>
            <a:r>
              <a:rPr lang="en-GB" altLang="en-US" b="1" i="1" dirty="0" smtClean="0">
                <a:solidFill>
                  <a:srgbClr val="7030A0"/>
                </a:solidFill>
                <a:latin typeface="Arial" charset="0"/>
              </a:rPr>
              <a:t>Unremittingly painful</a:t>
            </a:r>
          </a:p>
          <a:p>
            <a:r>
              <a:rPr lang="en-GB" altLang="en-US" b="1" i="1" dirty="0" smtClean="0">
                <a:solidFill>
                  <a:srgbClr val="7030A0"/>
                </a:solidFill>
                <a:latin typeface="Arial" charset="0"/>
              </a:rPr>
              <a:t>Robbing life of meaning</a:t>
            </a:r>
            <a:endParaRPr lang="en-GB" altLang="en-US" i="1" dirty="0" smtClean="0">
              <a:solidFill>
                <a:srgbClr val="7030A0"/>
              </a:solidFill>
            </a:endParaRPr>
          </a:p>
        </p:txBody>
      </p:sp>
      <p:sp>
        <p:nvSpPr>
          <p:cNvPr id="4" name="Rectangle 3"/>
          <p:cNvSpPr/>
          <p:nvPr/>
        </p:nvSpPr>
        <p:spPr>
          <a:xfrm>
            <a:off x="5507037" y="3357563"/>
            <a:ext cx="3636963" cy="923330"/>
          </a:xfrm>
          <a:prstGeom prst="rect">
            <a:avLst/>
          </a:prstGeom>
        </p:spPr>
        <p:txBody>
          <a:bodyPr wrap="square">
            <a:spAutoFit/>
          </a:bodyPr>
          <a:lstStyle/>
          <a:p>
            <a:r>
              <a:rPr lang="en-GB" altLang="en-US" b="1" dirty="0" smtClean="0">
                <a:latin typeface="Arial" charset="0"/>
              </a:rPr>
              <a:t> </a:t>
            </a:r>
            <a:r>
              <a:rPr lang="en-GB" altLang="en-US" b="1" i="1" dirty="0" smtClean="0">
                <a:solidFill>
                  <a:srgbClr val="7030A0"/>
                </a:solidFill>
                <a:latin typeface="Arial" panose="020B0604020202020204" pitchFamily="34" charset="0"/>
                <a:cs typeface="Arial" panose="020B0604020202020204" pitchFamily="34" charset="0"/>
              </a:rPr>
              <a:t>Valuing stoicism</a:t>
            </a:r>
          </a:p>
          <a:p>
            <a:r>
              <a:rPr lang="en-GB" altLang="en-US" b="1" i="1" dirty="0" smtClean="0">
                <a:solidFill>
                  <a:srgbClr val="7030A0"/>
                </a:solidFill>
                <a:latin typeface="Arial" panose="020B0604020202020204" pitchFamily="34" charset="0"/>
                <a:cs typeface="Arial" panose="020B0604020202020204" pitchFamily="34" charset="0"/>
              </a:rPr>
              <a:t>Denial of, or covering distress</a:t>
            </a:r>
          </a:p>
          <a:p>
            <a:r>
              <a:rPr lang="en-GB" altLang="en-US" b="1" i="1" dirty="0" smtClean="0">
                <a:solidFill>
                  <a:srgbClr val="7030A0"/>
                </a:solidFill>
                <a:latin typeface="Arial" panose="020B0604020202020204" pitchFamily="34" charset="0"/>
                <a:cs typeface="Arial" panose="020B0604020202020204" pitchFamily="34" charset="0"/>
              </a:rPr>
              <a:t>Focus on day to day living                         </a:t>
            </a:r>
          </a:p>
        </p:txBody>
      </p:sp>
      <p:sp>
        <p:nvSpPr>
          <p:cNvPr id="3" name="TextBox 2"/>
          <p:cNvSpPr txBox="1"/>
          <p:nvPr/>
        </p:nvSpPr>
        <p:spPr>
          <a:xfrm>
            <a:off x="1295400" y="2204864"/>
            <a:ext cx="7010400" cy="369332"/>
          </a:xfrm>
          <a:prstGeom prst="rect">
            <a:avLst/>
          </a:prstGeom>
          <a:noFill/>
        </p:spPr>
        <p:txBody>
          <a:bodyPr wrap="square" rtlCol="0">
            <a:spAutoFit/>
          </a:bodyPr>
          <a:lstStyle/>
          <a:p>
            <a:r>
              <a:rPr lang="en-GB" altLang="en-US" b="1" dirty="0">
                <a:solidFill>
                  <a:srgbClr val="7030A0"/>
                </a:solidFill>
                <a:latin typeface="Arial" charset="0"/>
              </a:rPr>
              <a:t> </a:t>
            </a:r>
            <a:r>
              <a:rPr lang="en-GB" altLang="en-US" b="1" i="1" dirty="0">
                <a:solidFill>
                  <a:srgbClr val="7030A0"/>
                </a:solidFill>
                <a:latin typeface="Arial" charset="0"/>
              </a:rPr>
              <a:t>Calculating vulnerability:    O + C </a:t>
            </a:r>
            <a:r>
              <a:rPr lang="en-GB" altLang="en-US" b="1" i="1" dirty="0" smtClean="0">
                <a:solidFill>
                  <a:srgbClr val="7030A0"/>
                </a:solidFill>
                <a:latin typeface="Arial" charset="0"/>
              </a:rPr>
              <a:t>+ R (reversed score) </a:t>
            </a:r>
            <a:r>
              <a:rPr lang="en-GB" altLang="en-US" b="1" i="1" dirty="0">
                <a:solidFill>
                  <a:srgbClr val="7030A0"/>
                </a:solidFill>
                <a:latin typeface="Arial" charset="0"/>
              </a:rPr>
              <a:t>= </a:t>
            </a:r>
            <a:r>
              <a:rPr lang="en-GB" altLang="en-US" b="1" i="1" dirty="0" smtClean="0">
                <a:solidFill>
                  <a:srgbClr val="7030A0"/>
                </a:solidFill>
                <a:latin typeface="Arial" charset="0"/>
              </a:rPr>
              <a:t>IV </a:t>
            </a:r>
            <a:endParaRPr lang="en-GB" i="1" dirty="0">
              <a:solidFill>
                <a:srgbClr val="7030A0"/>
              </a:solidFill>
            </a:endParaRPr>
          </a:p>
        </p:txBody>
      </p:sp>
      <p:sp>
        <p:nvSpPr>
          <p:cNvPr id="6" name="Rectangle 5"/>
          <p:cNvSpPr/>
          <p:nvPr/>
        </p:nvSpPr>
        <p:spPr>
          <a:xfrm>
            <a:off x="2324100" y="4993212"/>
            <a:ext cx="4572000" cy="923330"/>
          </a:xfrm>
          <a:prstGeom prst="rect">
            <a:avLst/>
          </a:prstGeom>
        </p:spPr>
        <p:txBody>
          <a:bodyPr>
            <a:spAutoFit/>
          </a:bodyPr>
          <a:lstStyle/>
          <a:p>
            <a:r>
              <a:rPr lang="en-GB" altLang="en-US" b="1" i="1" dirty="0" smtClean="0">
                <a:latin typeface="Arial" charset="0"/>
              </a:rPr>
              <a:t>           </a:t>
            </a:r>
            <a:r>
              <a:rPr lang="en-GB" altLang="en-US" b="1" i="1" dirty="0" smtClean="0">
                <a:solidFill>
                  <a:srgbClr val="7030A0"/>
                </a:solidFill>
                <a:latin typeface="Arial" charset="0"/>
              </a:rPr>
              <a:t>Courage </a:t>
            </a:r>
            <a:r>
              <a:rPr lang="en-GB" altLang="en-US" b="1" i="1" dirty="0">
                <a:solidFill>
                  <a:srgbClr val="7030A0"/>
                </a:solidFill>
                <a:latin typeface="Arial" charset="0"/>
              </a:rPr>
              <a:t>in facing the loss </a:t>
            </a:r>
          </a:p>
          <a:p>
            <a:r>
              <a:rPr lang="en-GB" altLang="en-US" b="1" i="1" dirty="0">
                <a:solidFill>
                  <a:srgbClr val="7030A0"/>
                </a:solidFill>
                <a:latin typeface="Arial" charset="0"/>
              </a:rPr>
              <a:t>      A sense of personal resourcefulness</a:t>
            </a:r>
          </a:p>
          <a:p>
            <a:r>
              <a:rPr lang="en-GB" altLang="en-US" b="1" i="1" dirty="0">
                <a:solidFill>
                  <a:srgbClr val="7030A0"/>
                </a:solidFill>
                <a:latin typeface="Arial" charset="0"/>
              </a:rPr>
              <a:t>                      Hopefulness</a:t>
            </a:r>
            <a:endParaRPr lang="en-GB" altLang="en-US" i="1" dirty="0">
              <a:solidFill>
                <a:srgbClr val="7030A0"/>
              </a:solidFill>
            </a:endParaRPr>
          </a:p>
        </p:txBody>
      </p:sp>
      <p:pic>
        <p:nvPicPr>
          <p:cNvPr id="16"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288" y="201613"/>
            <a:ext cx="120808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586191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83"/>
                                        </p:tgtEl>
                                        <p:attrNameLst>
                                          <p:attrName>style.visibility</p:attrName>
                                        </p:attrNameLst>
                                      </p:cBhvr>
                                      <p:to>
                                        <p:strVal val="visible"/>
                                      </p:to>
                                    </p:set>
                                    <p:anim calcmode="lin" valueType="num">
                                      <p:cBhvr additive="base">
                                        <p:cTn id="19" dur="500" fill="hold"/>
                                        <p:tgtEl>
                                          <p:spTgt spid="3083"/>
                                        </p:tgtEl>
                                        <p:attrNameLst>
                                          <p:attrName>ppt_x</p:attrName>
                                        </p:attrNameLst>
                                      </p:cBhvr>
                                      <p:tavLst>
                                        <p:tav tm="0">
                                          <p:val>
                                            <p:strVal val="#ppt_x"/>
                                          </p:val>
                                        </p:tav>
                                        <p:tav tm="100000">
                                          <p:val>
                                            <p:strVal val="#ppt_x"/>
                                          </p:val>
                                        </p:tav>
                                      </p:tavLst>
                                    </p:anim>
                                    <p:anim calcmode="lin" valueType="num">
                                      <p:cBhvr additive="base">
                                        <p:cTn id="20" dur="500" fill="hold"/>
                                        <p:tgtEl>
                                          <p:spTgt spid="308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additive="base">
                                        <p:cTn id="25" dur="500" fill="hold"/>
                                        <p:tgtEl>
                                          <p:spTgt spid="3077"/>
                                        </p:tgtEl>
                                        <p:attrNameLst>
                                          <p:attrName>ppt_x</p:attrName>
                                        </p:attrNameLst>
                                      </p:cBhvr>
                                      <p:tavLst>
                                        <p:tav tm="0">
                                          <p:val>
                                            <p:strVal val="#ppt_x"/>
                                          </p:val>
                                        </p:tav>
                                        <p:tav tm="100000">
                                          <p:val>
                                            <p:strVal val="#ppt_x"/>
                                          </p:val>
                                        </p:tav>
                                      </p:tavLst>
                                    </p:anim>
                                    <p:anim calcmode="lin" valueType="num">
                                      <p:cBhvr additive="base">
                                        <p:cTn id="26"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 calcmode="lin" valueType="num">
                                      <p:cBhvr additive="base">
                                        <p:cTn id="4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 calcmode="lin" valueType="num">
                                      <p:cBhvr additive="base">
                                        <p:cTn id="5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
                                            <p:txEl>
                                              <p:pRg st="0" end="0"/>
                                            </p:txEl>
                                          </p:spTgt>
                                        </p:tgtEl>
                                        <p:attrNameLst>
                                          <p:attrName>style.visibility</p:attrName>
                                        </p:attrNameLst>
                                      </p:cBhvr>
                                      <p:to>
                                        <p:strVal val="visible"/>
                                      </p:to>
                                    </p:set>
                                    <p:anim calcmode="lin" valueType="num">
                                      <p:cBhvr additive="base">
                                        <p:cTn id="5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6">
                                            <p:txEl>
                                              <p:pRg st="1" end="1"/>
                                            </p:txEl>
                                          </p:spTgt>
                                        </p:tgtEl>
                                        <p:attrNameLst>
                                          <p:attrName>style.visibility</p:attrName>
                                        </p:attrNameLst>
                                      </p:cBhvr>
                                      <p:to>
                                        <p:strVal val="visible"/>
                                      </p:to>
                                    </p:set>
                                    <p:anim calcmode="lin" valueType="num">
                                      <p:cBhvr additive="base">
                                        <p:cTn id="6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6">
                                            <p:txEl>
                                              <p:pRg st="2" end="2"/>
                                            </p:txEl>
                                          </p:spTgt>
                                        </p:tgtEl>
                                        <p:attrNameLst>
                                          <p:attrName>style.visibility</p:attrName>
                                        </p:attrNameLst>
                                      </p:cBhvr>
                                      <p:to>
                                        <p:strVal val="visible"/>
                                      </p:to>
                                    </p:set>
                                    <p:anim calcmode="lin" valueType="num">
                                      <p:cBhvr additive="base">
                                        <p:cTn id="6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084"/>
                                        </p:tgtEl>
                                        <p:attrNameLst>
                                          <p:attrName>style.visibility</p:attrName>
                                        </p:attrNameLst>
                                      </p:cBhvr>
                                      <p:to>
                                        <p:strVal val="visible"/>
                                      </p:to>
                                    </p:set>
                                    <p:anim calcmode="lin" valueType="num">
                                      <p:cBhvr additive="base">
                                        <p:cTn id="73" dur="500" fill="hold"/>
                                        <p:tgtEl>
                                          <p:spTgt spid="3084"/>
                                        </p:tgtEl>
                                        <p:attrNameLst>
                                          <p:attrName>ppt_x</p:attrName>
                                        </p:attrNameLst>
                                      </p:cBhvr>
                                      <p:tavLst>
                                        <p:tav tm="0">
                                          <p:val>
                                            <p:strVal val="#ppt_x"/>
                                          </p:val>
                                        </p:tav>
                                        <p:tav tm="100000">
                                          <p:val>
                                            <p:strVal val="#ppt_x"/>
                                          </p:val>
                                        </p:tav>
                                      </p:tavLst>
                                    </p:anim>
                                    <p:anim calcmode="lin" valueType="num">
                                      <p:cBhvr additive="base">
                                        <p:cTn id="74" dur="500" fill="hold"/>
                                        <p:tgtEl>
                                          <p:spTgt spid="308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076"/>
                                        </p:tgtEl>
                                        <p:attrNameLst>
                                          <p:attrName>style.visibility</p:attrName>
                                        </p:attrNameLst>
                                      </p:cBhvr>
                                      <p:to>
                                        <p:strVal val="visible"/>
                                      </p:to>
                                    </p:set>
                                    <p:anim calcmode="lin" valueType="num">
                                      <p:cBhvr additive="base">
                                        <p:cTn id="79" dur="500" fill="hold"/>
                                        <p:tgtEl>
                                          <p:spTgt spid="3076"/>
                                        </p:tgtEl>
                                        <p:attrNameLst>
                                          <p:attrName>ppt_x</p:attrName>
                                        </p:attrNameLst>
                                      </p:cBhvr>
                                      <p:tavLst>
                                        <p:tav tm="0">
                                          <p:val>
                                            <p:strVal val="#ppt_x"/>
                                          </p:val>
                                        </p:tav>
                                        <p:tav tm="100000">
                                          <p:val>
                                            <p:strVal val="#ppt_x"/>
                                          </p:val>
                                        </p:tav>
                                      </p:tavLst>
                                    </p:anim>
                                    <p:anim calcmode="lin" valueType="num">
                                      <p:cBhvr additive="base">
                                        <p:cTn id="80"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gtEl>
                                        <p:attrNameLst>
                                          <p:attrName>style.visibility</p:attrName>
                                        </p:attrNameLst>
                                      </p:cBhvr>
                                      <p:to>
                                        <p:strVal val="visible"/>
                                      </p:to>
                                    </p:set>
                                    <p:anim calcmode="lin" valueType="num">
                                      <p:cBhvr additive="base">
                                        <p:cTn id="85" dur="500" fill="hold"/>
                                        <p:tgtEl>
                                          <p:spTgt spid="3"/>
                                        </p:tgtEl>
                                        <p:attrNameLst>
                                          <p:attrName>ppt_x</p:attrName>
                                        </p:attrNameLst>
                                      </p:cBhvr>
                                      <p:tavLst>
                                        <p:tav tm="0">
                                          <p:val>
                                            <p:strVal val="#ppt_x"/>
                                          </p:val>
                                        </p:tav>
                                        <p:tav tm="100000">
                                          <p:val>
                                            <p:strVal val="#ppt_x"/>
                                          </p:val>
                                        </p:tav>
                                      </p:tavLst>
                                    </p:anim>
                                    <p:anim calcmode="lin" valueType="num">
                                      <p:cBhvr additive="base">
                                        <p:cTn id="8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6" grpId="0" animBg="1"/>
      <p:bldP spid="3077" grpId="0" animBg="1"/>
      <p:bldP spid="3081" grpId="0" animBg="1"/>
      <p:bldP spid="3083" grpId="0" animBg="1"/>
      <p:bldP spid="3084"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a:bodyPr>
          <a:lstStyle/>
          <a:p>
            <a:r>
              <a:rPr lang="en-GB" sz="3200" dirty="0" smtClean="0">
                <a:solidFill>
                  <a:srgbClr val="7030A0"/>
                </a:solidFill>
                <a:latin typeface="Arial Black" panose="020B0A04020102020204" pitchFamily="34" charset="0"/>
              </a:rPr>
              <a:t>A tool for practice –</a:t>
            </a:r>
            <a:br>
              <a:rPr lang="en-GB" sz="3200" dirty="0" smtClean="0">
                <a:solidFill>
                  <a:srgbClr val="7030A0"/>
                </a:solidFill>
                <a:latin typeface="Arial Black" panose="020B0A04020102020204" pitchFamily="34" charset="0"/>
              </a:rPr>
            </a:br>
            <a:r>
              <a:rPr lang="en-GB" sz="3200" dirty="0" smtClean="0">
                <a:solidFill>
                  <a:srgbClr val="7030A0"/>
                </a:solidFill>
                <a:latin typeface="Arial Black" panose="020B0A04020102020204" pitchFamily="34" charset="0"/>
              </a:rPr>
              <a:t>  the AAG scale </a:t>
            </a:r>
            <a:r>
              <a:rPr lang="en-GB" sz="1400" dirty="0" smtClean="0">
                <a:solidFill>
                  <a:srgbClr val="7030A0"/>
                </a:solidFill>
                <a:latin typeface="Arial Black" panose="020B0A04020102020204" pitchFamily="34" charset="0"/>
              </a:rPr>
              <a:t>©Linda Machin</a:t>
            </a:r>
            <a:endParaRPr lang="en-GB" sz="1400" dirty="0">
              <a:solidFill>
                <a:srgbClr val="7030A0"/>
              </a:solidFill>
              <a:latin typeface="Arial Black" panose="020B0A04020102020204" pitchFamily="34" charset="0"/>
            </a:endParaRPr>
          </a:p>
        </p:txBody>
      </p:sp>
      <p:sp>
        <p:nvSpPr>
          <p:cNvPr id="3" name="Content Placeholder 2"/>
          <p:cNvSpPr>
            <a:spLocks noGrp="1"/>
          </p:cNvSpPr>
          <p:nvPr>
            <p:ph idx="1"/>
          </p:nvPr>
        </p:nvSpPr>
        <p:spPr>
          <a:xfrm>
            <a:off x="457200" y="1628800"/>
            <a:ext cx="8345760" cy="4896544"/>
          </a:xfrm>
        </p:spPr>
        <p:txBody>
          <a:bodyPr>
            <a:normAutofit fontScale="55000" lnSpcReduction="20000"/>
          </a:bodyPr>
          <a:lstStyle/>
          <a:p>
            <a:pPr marL="0" indent="0">
              <a:buNone/>
            </a:pPr>
            <a:r>
              <a:rPr lang="en-GB" altLang="en-US" sz="1900" b="1" i="1" dirty="0">
                <a:solidFill>
                  <a:srgbClr val="7030A0"/>
                </a:solidFill>
                <a:latin typeface="Arial" charset="0"/>
              </a:rPr>
              <a:t> </a:t>
            </a:r>
            <a:r>
              <a:rPr lang="en-GB" altLang="en-US" sz="1900" b="1" i="1" dirty="0" smtClean="0">
                <a:solidFill>
                  <a:srgbClr val="7030A0"/>
                </a:solidFill>
                <a:latin typeface="Arial" charset="0"/>
              </a:rPr>
              <a:t>  </a:t>
            </a:r>
            <a:r>
              <a:rPr lang="en-GB" altLang="en-US" sz="2300" b="1" i="1" dirty="0" smtClean="0">
                <a:solidFill>
                  <a:srgbClr val="7030A0"/>
                </a:solidFill>
                <a:latin typeface="Arial" charset="0"/>
              </a:rPr>
              <a:t> </a:t>
            </a:r>
            <a:r>
              <a:rPr lang="en-GB" altLang="en-US" sz="2900" b="1" i="1" dirty="0" smtClean="0">
                <a:solidFill>
                  <a:srgbClr val="7030A0"/>
                </a:solidFill>
                <a:latin typeface="Arial" charset="0"/>
              </a:rPr>
              <a:t>                                </a:t>
            </a:r>
            <a:r>
              <a:rPr lang="en-GB" altLang="en-US" sz="2900" b="1" i="1" dirty="0" smtClean="0">
                <a:solidFill>
                  <a:srgbClr val="FF0000"/>
                </a:solidFill>
                <a:latin typeface="Arial" charset="0"/>
              </a:rPr>
              <a:t>2. For me, it is difficult to switch off thoughts about the person</a:t>
            </a:r>
          </a:p>
          <a:p>
            <a:pPr marL="0" indent="0">
              <a:buNone/>
            </a:pPr>
            <a:r>
              <a:rPr lang="en-GB" altLang="en-US" sz="2900" b="1" i="1" dirty="0">
                <a:solidFill>
                  <a:srgbClr val="FF0000"/>
                </a:solidFill>
                <a:latin typeface="Arial" charset="0"/>
              </a:rPr>
              <a:t> </a:t>
            </a:r>
            <a:r>
              <a:rPr lang="en-GB" altLang="en-US" sz="2900" b="1" i="1" dirty="0" smtClean="0">
                <a:solidFill>
                  <a:srgbClr val="FF0000"/>
                </a:solidFill>
                <a:latin typeface="Arial" charset="0"/>
              </a:rPr>
              <a:t>                                    I have lost</a:t>
            </a:r>
            <a:endParaRPr lang="en-GB" altLang="en-US" sz="2900" b="1" i="1" dirty="0">
              <a:solidFill>
                <a:srgbClr val="FF0000"/>
              </a:solidFill>
              <a:latin typeface="Arial" charset="0"/>
            </a:endParaRPr>
          </a:p>
          <a:p>
            <a:pPr marL="0" indent="0">
              <a:buNone/>
            </a:pPr>
            <a:r>
              <a:rPr lang="en-GB" altLang="en-US" sz="2900" b="1" i="1" dirty="0" smtClean="0">
                <a:solidFill>
                  <a:srgbClr val="FF0000"/>
                </a:solidFill>
                <a:latin typeface="Arial" charset="0"/>
              </a:rPr>
              <a:t>Overwhelmed           5. I feel that I will always carry the pain of  grief with me                                         </a:t>
            </a:r>
            <a:endParaRPr lang="en-GB" altLang="en-US" sz="2900" b="1" i="1" dirty="0">
              <a:solidFill>
                <a:srgbClr val="FF0000"/>
              </a:solidFill>
              <a:latin typeface="Arial" charset="0"/>
            </a:endParaRPr>
          </a:p>
          <a:p>
            <a:pPr marL="0" indent="0">
              <a:buNone/>
            </a:pPr>
            <a:r>
              <a:rPr lang="en-GB" altLang="en-US" sz="2900" b="1" i="1" dirty="0" smtClean="0">
                <a:solidFill>
                  <a:srgbClr val="FF0000"/>
                </a:solidFill>
                <a:latin typeface="Arial" charset="0"/>
              </a:rPr>
              <a:t>                                  7. Life has less meaning for me after this loss</a:t>
            </a:r>
          </a:p>
          <a:p>
            <a:pPr marL="0" indent="0" algn="ctr">
              <a:buNone/>
            </a:pPr>
            <a:endParaRPr lang="en-GB" altLang="en-US" sz="2900" b="1" i="1" dirty="0" smtClean="0">
              <a:solidFill>
                <a:srgbClr val="FFC000"/>
              </a:solidFill>
              <a:latin typeface="Arial" charset="0"/>
            </a:endParaRPr>
          </a:p>
          <a:p>
            <a:pPr marL="0" indent="0">
              <a:buNone/>
            </a:pPr>
            <a:r>
              <a:rPr lang="en-GB" altLang="en-US" sz="2900" b="1" i="1" dirty="0">
                <a:solidFill>
                  <a:srgbClr val="FFC000"/>
                </a:solidFill>
                <a:latin typeface="Arial" charset="0"/>
                <a:cs typeface="Arial" panose="020B0604020202020204" pitchFamily="34" charset="0"/>
              </a:rPr>
              <a:t> </a:t>
            </a:r>
            <a:r>
              <a:rPr lang="en-GB" altLang="en-US" sz="2900" b="1" i="1" dirty="0" smtClean="0">
                <a:solidFill>
                  <a:srgbClr val="FFC000"/>
                </a:solidFill>
                <a:latin typeface="Arial" charset="0"/>
                <a:cs typeface="Arial" panose="020B0604020202020204" pitchFamily="34" charset="0"/>
              </a:rPr>
              <a:t>                                  4. I believe that I must be brave in the face of loss</a:t>
            </a:r>
            <a:endParaRPr lang="en-GB" altLang="en-US" sz="2900" b="1" i="1" dirty="0" smtClean="0">
              <a:solidFill>
                <a:srgbClr val="FFC000"/>
              </a:solidFill>
              <a:latin typeface="Arial" panose="020B0604020202020204" pitchFamily="34" charset="0"/>
              <a:cs typeface="Arial" panose="020B0604020202020204" pitchFamily="34" charset="0"/>
            </a:endParaRPr>
          </a:p>
          <a:p>
            <a:pPr marL="0" indent="0">
              <a:buNone/>
            </a:pPr>
            <a:r>
              <a:rPr lang="en-GB" altLang="en-US" sz="2900" b="1" i="1" dirty="0" smtClean="0">
                <a:solidFill>
                  <a:srgbClr val="FFC000"/>
                </a:solidFill>
                <a:latin typeface="Arial" panose="020B0604020202020204" pitchFamily="34" charset="0"/>
                <a:cs typeface="Arial" panose="020B0604020202020204" pitchFamily="34" charset="0"/>
              </a:rPr>
              <a:t>Controlled                 6. For me, it is important to keep my grief under control</a:t>
            </a:r>
          </a:p>
          <a:p>
            <a:pPr marL="0" indent="0">
              <a:buNone/>
            </a:pPr>
            <a:r>
              <a:rPr lang="en-GB" altLang="en-US" sz="2900" b="1" i="1" dirty="0">
                <a:solidFill>
                  <a:srgbClr val="FFC000"/>
                </a:solidFill>
                <a:latin typeface="Arial" panose="020B0604020202020204" pitchFamily="34" charset="0"/>
                <a:cs typeface="Arial" panose="020B0604020202020204" pitchFamily="34" charset="0"/>
              </a:rPr>
              <a:t> </a:t>
            </a:r>
            <a:r>
              <a:rPr lang="en-GB" altLang="en-US" sz="2900" b="1" i="1" dirty="0" smtClean="0">
                <a:solidFill>
                  <a:srgbClr val="FFC000"/>
                </a:solidFill>
                <a:latin typeface="Arial" panose="020B0604020202020204" pitchFamily="34" charset="0"/>
                <a:cs typeface="Arial" panose="020B0604020202020204" pitchFamily="34" charset="0"/>
              </a:rPr>
              <a:t>                                  8. I think it’s best just to get on with life and not dwell on this </a:t>
            </a:r>
          </a:p>
          <a:p>
            <a:pPr marL="0" indent="0">
              <a:buNone/>
            </a:pPr>
            <a:r>
              <a:rPr lang="en-GB" altLang="en-US" sz="2900" b="1" i="1" dirty="0">
                <a:solidFill>
                  <a:srgbClr val="FFC000"/>
                </a:solidFill>
                <a:latin typeface="Arial" panose="020B0604020202020204" pitchFamily="34" charset="0"/>
                <a:cs typeface="Arial" panose="020B0604020202020204" pitchFamily="34" charset="0"/>
              </a:rPr>
              <a:t> </a:t>
            </a:r>
            <a:r>
              <a:rPr lang="en-GB" altLang="en-US" sz="2900" b="1" i="1" dirty="0" smtClean="0">
                <a:solidFill>
                  <a:srgbClr val="FFC000"/>
                </a:solidFill>
                <a:latin typeface="Arial" panose="020B0604020202020204" pitchFamily="34" charset="0"/>
                <a:cs typeface="Arial" panose="020B0604020202020204" pitchFamily="34" charset="0"/>
              </a:rPr>
              <a:t>                                     loss</a:t>
            </a:r>
            <a:endParaRPr lang="en-GB" altLang="en-US" sz="2900" b="1" i="1" dirty="0">
              <a:solidFill>
                <a:srgbClr val="FFC000"/>
              </a:solidFill>
              <a:latin typeface="Arial" panose="020B0604020202020204" pitchFamily="34" charset="0"/>
              <a:cs typeface="Arial" panose="020B0604020202020204" pitchFamily="34" charset="0"/>
            </a:endParaRPr>
          </a:p>
          <a:p>
            <a:pPr marL="0" indent="0" algn="ctr">
              <a:buNone/>
            </a:pPr>
            <a:r>
              <a:rPr lang="en-GB" altLang="en-US" sz="2900" b="1" i="1" dirty="0" smtClean="0">
                <a:solidFill>
                  <a:srgbClr val="FF9900"/>
                </a:solidFill>
                <a:latin typeface="Arial" panose="020B0604020202020204" pitchFamily="34" charset="0"/>
                <a:cs typeface="Arial" panose="020B0604020202020204" pitchFamily="34" charset="0"/>
              </a:rPr>
              <a:t>          </a:t>
            </a:r>
          </a:p>
          <a:p>
            <a:pPr marL="0" indent="0">
              <a:buNone/>
            </a:pPr>
            <a:r>
              <a:rPr lang="en-GB" altLang="en-US" sz="2900" b="1" i="1" dirty="0" smtClean="0">
                <a:solidFill>
                  <a:srgbClr val="FF9900"/>
                </a:solidFill>
                <a:latin typeface="Arial" panose="020B0604020202020204" pitchFamily="34" charset="0"/>
                <a:cs typeface="Arial" panose="020B0604020202020204" pitchFamily="34" charset="0"/>
              </a:rPr>
              <a:t>                                    </a:t>
            </a:r>
            <a:r>
              <a:rPr lang="en-GB" altLang="en-US" sz="2900" b="1" i="1" dirty="0" smtClean="0">
                <a:solidFill>
                  <a:srgbClr val="00B050"/>
                </a:solidFill>
                <a:latin typeface="Arial" panose="020B0604020202020204" pitchFamily="34" charset="0"/>
                <a:cs typeface="Arial" panose="020B0604020202020204" pitchFamily="34" charset="0"/>
              </a:rPr>
              <a:t>1. I feel able to face the pain which comes with loss              </a:t>
            </a:r>
            <a:endParaRPr lang="en-GB" altLang="en-US" sz="2900" b="1" i="1" dirty="0">
              <a:solidFill>
                <a:srgbClr val="00B050"/>
              </a:solidFill>
              <a:latin typeface="Arial" panose="020B0604020202020204" pitchFamily="34" charset="0"/>
              <a:cs typeface="Arial" panose="020B0604020202020204" pitchFamily="34" charset="0"/>
            </a:endParaRPr>
          </a:p>
          <a:p>
            <a:pPr marL="0" indent="0">
              <a:buNone/>
            </a:pPr>
            <a:r>
              <a:rPr lang="en-GB" altLang="en-US" sz="2900" b="1" i="1" dirty="0" smtClean="0">
                <a:solidFill>
                  <a:srgbClr val="00B050"/>
                </a:solidFill>
                <a:latin typeface="Arial" charset="0"/>
              </a:rPr>
              <a:t>                                    3. I feel very aware of my inner strength when faced with grief </a:t>
            </a:r>
            <a:endParaRPr lang="en-GB" altLang="en-US" sz="2900" b="1" i="1" dirty="0">
              <a:solidFill>
                <a:srgbClr val="00B050"/>
              </a:solidFill>
              <a:latin typeface="Arial" charset="0"/>
            </a:endParaRPr>
          </a:p>
          <a:p>
            <a:pPr marL="0" indent="0">
              <a:buNone/>
            </a:pPr>
            <a:r>
              <a:rPr lang="en-GB" altLang="en-US" sz="2900" b="1" i="1" dirty="0">
                <a:solidFill>
                  <a:srgbClr val="00B050"/>
                </a:solidFill>
                <a:latin typeface="Arial" charset="0"/>
              </a:rPr>
              <a:t> </a:t>
            </a:r>
            <a:r>
              <a:rPr lang="en-GB" altLang="en-US" sz="2900" b="1" i="1" dirty="0" smtClean="0">
                <a:solidFill>
                  <a:srgbClr val="00B050"/>
                </a:solidFill>
                <a:latin typeface="Arial" charset="0"/>
              </a:rPr>
              <a:t>Resilient                    9. It may not always feel like it but I do believe I will come </a:t>
            </a:r>
          </a:p>
          <a:p>
            <a:pPr marL="0" indent="0">
              <a:buNone/>
            </a:pPr>
            <a:r>
              <a:rPr lang="en-GB" altLang="en-US" sz="2900" b="1" i="1" dirty="0">
                <a:solidFill>
                  <a:srgbClr val="00B050"/>
                </a:solidFill>
                <a:latin typeface="Arial" charset="0"/>
              </a:rPr>
              <a:t> </a:t>
            </a:r>
            <a:r>
              <a:rPr lang="en-GB" altLang="en-US" sz="2900" b="1" i="1" dirty="0" smtClean="0">
                <a:solidFill>
                  <a:srgbClr val="00B050"/>
                </a:solidFill>
                <a:latin typeface="Arial" charset="0"/>
              </a:rPr>
              <a:t>                                       through this experience of grief</a:t>
            </a:r>
            <a:endParaRPr lang="en-GB" altLang="en-US" sz="2900" i="1" dirty="0">
              <a:solidFill>
                <a:srgbClr val="00B050"/>
              </a:solidFill>
            </a:endParaRPr>
          </a:p>
          <a:p>
            <a:pPr marL="0" indent="0">
              <a:buNone/>
            </a:pPr>
            <a:endParaRPr lang="en-GB" altLang="en-US" sz="2900" b="1" i="1" dirty="0" smtClean="0">
              <a:solidFill>
                <a:srgbClr val="7030A0"/>
              </a:solidFill>
              <a:latin typeface="Arial" charset="0"/>
            </a:endParaRPr>
          </a:p>
          <a:p>
            <a:pPr marL="0" indent="0">
              <a:buNone/>
            </a:pPr>
            <a:endParaRPr lang="en-GB" altLang="en-US" sz="2900" b="1" i="1" dirty="0" smtClean="0">
              <a:solidFill>
                <a:srgbClr val="7030A0"/>
              </a:solidFill>
              <a:latin typeface="Arial" charset="0"/>
            </a:endParaRPr>
          </a:p>
          <a:p>
            <a:pPr marL="0" indent="0">
              <a:buNone/>
            </a:pPr>
            <a:endParaRPr lang="en-GB" altLang="en-US" sz="2900" b="1" i="1" dirty="0" smtClean="0">
              <a:solidFill>
                <a:srgbClr val="7030A0"/>
              </a:solidFill>
              <a:latin typeface="Arial" charset="0"/>
            </a:endParaRPr>
          </a:p>
          <a:p>
            <a:pPr marL="0" indent="0">
              <a:buNone/>
            </a:pPr>
            <a:endParaRPr lang="en-GB" altLang="en-US" sz="2900" b="1" i="1" dirty="0" smtClean="0">
              <a:solidFill>
                <a:srgbClr val="7030A0"/>
              </a:solidFill>
              <a:latin typeface="Arial" charset="0"/>
            </a:endParaRPr>
          </a:p>
          <a:p>
            <a:pPr marL="0" indent="0">
              <a:buNone/>
            </a:pPr>
            <a:r>
              <a:rPr lang="en-GB" altLang="en-US" sz="2900" b="1" i="1" dirty="0" smtClean="0">
                <a:solidFill>
                  <a:srgbClr val="7030A0"/>
                </a:solidFill>
                <a:latin typeface="Arial" charset="0"/>
              </a:rPr>
              <a:t>Vulnerability:                O </a:t>
            </a:r>
            <a:r>
              <a:rPr lang="en-GB" altLang="en-US" sz="2900" b="1" i="1" dirty="0">
                <a:solidFill>
                  <a:srgbClr val="7030A0"/>
                </a:solidFill>
                <a:latin typeface="Arial" charset="0"/>
              </a:rPr>
              <a:t>+ C +</a:t>
            </a:r>
            <a:r>
              <a:rPr lang="en-GB" altLang="en-US" sz="2900" b="1" i="1" dirty="0" smtClean="0">
                <a:solidFill>
                  <a:srgbClr val="7030A0"/>
                </a:solidFill>
                <a:latin typeface="Arial" charset="0"/>
              </a:rPr>
              <a:t> </a:t>
            </a:r>
            <a:r>
              <a:rPr lang="en-GB" altLang="en-US" sz="2900" b="1" i="1" dirty="0">
                <a:solidFill>
                  <a:srgbClr val="7030A0"/>
                </a:solidFill>
                <a:latin typeface="Arial" charset="0"/>
              </a:rPr>
              <a:t>R (</a:t>
            </a:r>
            <a:r>
              <a:rPr lang="en-GB" altLang="en-US" sz="2900" b="1" i="1" dirty="0" smtClean="0">
                <a:solidFill>
                  <a:srgbClr val="7030A0"/>
                </a:solidFill>
                <a:latin typeface="Arial" charset="0"/>
              </a:rPr>
              <a:t>reversed score) = IV  </a:t>
            </a:r>
          </a:p>
          <a:p>
            <a:pPr marL="0" indent="0">
              <a:buNone/>
            </a:pPr>
            <a:endParaRPr lang="en-GB" sz="2000" b="1" i="1" dirty="0">
              <a:solidFill>
                <a:srgbClr val="7030A0"/>
              </a:solidFill>
              <a:latin typeface="Arial" charset="0"/>
            </a:endParaRPr>
          </a:p>
          <a:p>
            <a:pPr marL="0" indent="0">
              <a:buNone/>
            </a:pPr>
            <a:endParaRPr lang="en-GB" sz="2000" b="1" i="1" dirty="0" smtClean="0">
              <a:solidFill>
                <a:srgbClr val="7030A0"/>
              </a:solidFill>
              <a:latin typeface="Arial" charset="0"/>
            </a:endParaRPr>
          </a:p>
          <a:p>
            <a:pPr marL="0" indent="0">
              <a:buNone/>
            </a:pPr>
            <a:endParaRPr lang="en-GB" sz="1600" b="1" i="1" dirty="0" smtClean="0">
              <a:latin typeface="Arial" charset="0"/>
            </a:endParaRPr>
          </a:p>
          <a:p>
            <a:pPr marL="0" indent="0">
              <a:buNone/>
            </a:pPr>
            <a:endParaRPr lang="en-GB" sz="1600" b="1" i="1" dirty="0">
              <a:latin typeface="Arial" charset="0"/>
            </a:endParaRPr>
          </a:p>
          <a:p>
            <a:pPr marL="0" indent="0">
              <a:buNone/>
            </a:pPr>
            <a:endParaRPr lang="en-GB" sz="1600" b="1" i="1" dirty="0" smtClean="0">
              <a:latin typeface="Arial" charset="0"/>
            </a:endParaRPr>
          </a:p>
          <a:p>
            <a:pPr marL="0" indent="0">
              <a:buNone/>
            </a:pPr>
            <a:endParaRPr lang="en-GB" dirty="0"/>
          </a:p>
        </p:txBody>
      </p:sp>
      <p:pic>
        <p:nvPicPr>
          <p:cNvPr id="4"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6096000"/>
            <a:ext cx="120808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2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defRPr/>
            </a:pPr>
            <a:r>
              <a:rPr lang="en-GB" sz="3200" dirty="0" smtClean="0">
                <a:solidFill>
                  <a:schemeClr val="accent6"/>
                </a:solidFill>
                <a:latin typeface="Arial Black" pitchFamily="34" charset="0"/>
              </a:rPr>
              <a:t>      </a:t>
            </a:r>
            <a:r>
              <a:rPr lang="en-GB" sz="3200" dirty="0" smtClean="0">
                <a:solidFill>
                  <a:srgbClr val="7030A0"/>
                </a:solidFill>
                <a:latin typeface="Arial Black" pitchFamily="34" charset="0"/>
              </a:rPr>
              <a:t>The </a:t>
            </a:r>
            <a:r>
              <a:rPr lang="en-GB" sz="3200" dirty="0">
                <a:solidFill>
                  <a:srgbClr val="7030A0"/>
                </a:solidFill>
                <a:latin typeface="Arial Black" pitchFamily="34" charset="0"/>
              </a:rPr>
              <a:t>biases and blends </a:t>
            </a:r>
            <a:r>
              <a:rPr lang="en-GB" sz="3200" dirty="0" smtClean="0">
                <a:solidFill>
                  <a:srgbClr val="7030A0"/>
                </a:solidFill>
                <a:latin typeface="Arial Black" pitchFamily="34" charset="0"/>
              </a:rPr>
              <a:t> revealed </a:t>
            </a:r>
            <a:r>
              <a:rPr lang="en-GB" sz="3200" dirty="0">
                <a:solidFill>
                  <a:srgbClr val="7030A0"/>
                </a:solidFill>
                <a:latin typeface="Arial Black" pitchFamily="34" charset="0"/>
              </a:rPr>
              <a:t>by the AAG scale</a:t>
            </a:r>
          </a:p>
        </p:txBody>
      </p:sp>
      <p:sp>
        <p:nvSpPr>
          <p:cNvPr id="21508" name="Oval 4"/>
          <p:cNvSpPr>
            <a:spLocks noChangeArrowheads="1"/>
          </p:cNvSpPr>
          <p:nvPr/>
        </p:nvSpPr>
        <p:spPr bwMode="auto">
          <a:xfrm>
            <a:off x="2040731" y="1401762"/>
            <a:ext cx="2973387" cy="263604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21509" name="Rectangle 5"/>
          <p:cNvSpPr>
            <a:spLocks noChangeArrowheads="1"/>
          </p:cNvSpPr>
          <p:nvPr/>
        </p:nvSpPr>
        <p:spPr bwMode="auto">
          <a:xfrm>
            <a:off x="684213" y="1916113"/>
            <a:ext cx="7989887" cy="424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ＭＳ Ｐゴシック" charset="0"/>
              <a:cs typeface="Times New Roman" charset="0"/>
            </a:endParaRPr>
          </a:p>
        </p:txBody>
      </p:sp>
      <p:sp>
        <p:nvSpPr>
          <p:cNvPr id="21510" name="Rectangle 6"/>
          <p:cNvSpPr>
            <a:spLocks noChangeArrowheads="1"/>
          </p:cNvSpPr>
          <p:nvPr/>
        </p:nvSpPr>
        <p:spPr bwMode="auto">
          <a:xfrm>
            <a:off x="1043608" y="1268760"/>
            <a:ext cx="7820992" cy="518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ＭＳ Ｐゴシック" charset="0"/>
              <a:cs typeface="Times New Roman" charset="0"/>
            </a:endParaRPr>
          </a:p>
        </p:txBody>
      </p:sp>
      <p:sp>
        <p:nvSpPr>
          <p:cNvPr id="21511" name="Oval 7"/>
          <p:cNvSpPr>
            <a:spLocks noChangeArrowheads="1"/>
          </p:cNvSpPr>
          <p:nvPr/>
        </p:nvSpPr>
        <p:spPr bwMode="auto">
          <a:xfrm>
            <a:off x="3831431" y="1402412"/>
            <a:ext cx="2879725" cy="26098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21512" name="Oval 8"/>
          <p:cNvSpPr>
            <a:spLocks noChangeArrowheads="1"/>
          </p:cNvSpPr>
          <p:nvPr/>
        </p:nvSpPr>
        <p:spPr bwMode="auto">
          <a:xfrm>
            <a:off x="3203972" y="2492699"/>
            <a:ext cx="2736453" cy="259248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21513" name="Text Box 9"/>
          <p:cNvSpPr txBox="1">
            <a:spLocks noChangeArrowheads="1"/>
          </p:cNvSpPr>
          <p:nvPr/>
        </p:nvSpPr>
        <p:spPr bwMode="auto">
          <a:xfrm>
            <a:off x="2267744" y="2060848"/>
            <a:ext cx="187245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dirty="0" smtClean="0">
                <a:latin typeface="Arial" charset="0"/>
                <a:cs typeface="Arial" charset="0"/>
              </a:rPr>
              <a:t>overwhelmed</a:t>
            </a:r>
          </a:p>
        </p:txBody>
      </p:sp>
      <p:sp>
        <p:nvSpPr>
          <p:cNvPr id="21514" name="Text Box 10"/>
          <p:cNvSpPr txBox="1">
            <a:spLocks noChangeArrowheads="1"/>
          </p:cNvSpPr>
          <p:nvPr/>
        </p:nvSpPr>
        <p:spPr bwMode="auto">
          <a:xfrm>
            <a:off x="5041901" y="2132856"/>
            <a:ext cx="1906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dirty="0" smtClean="0">
                <a:cs typeface="Times New Roman" charset="0"/>
              </a:rPr>
              <a:t>    </a:t>
            </a:r>
            <a:r>
              <a:rPr lang="en-GB" sz="2000" dirty="0" smtClean="0">
                <a:latin typeface="Arial" charset="0"/>
                <a:cs typeface="Arial" charset="0"/>
              </a:rPr>
              <a:t>controlled</a:t>
            </a:r>
          </a:p>
        </p:txBody>
      </p:sp>
      <p:sp>
        <p:nvSpPr>
          <p:cNvPr id="21515" name="Text Box 11"/>
          <p:cNvSpPr txBox="1">
            <a:spLocks noChangeArrowheads="1"/>
          </p:cNvSpPr>
          <p:nvPr/>
        </p:nvSpPr>
        <p:spPr bwMode="auto">
          <a:xfrm>
            <a:off x="3831432" y="4037806"/>
            <a:ext cx="16041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dirty="0" smtClean="0">
                <a:latin typeface="Arial" charset="0"/>
                <a:cs typeface="Arial" charset="0"/>
              </a:rPr>
              <a:t>resilient</a:t>
            </a:r>
          </a:p>
        </p:txBody>
      </p:sp>
      <p:sp>
        <p:nvSpPr>
          <p:cNvPr id="21516" name="Text Box 12"/>
          <p:cNvSpPr txBox="1">
            <a:spLocks noChangeArrowheads="1"/>
          </p:cNvSpPr>
          <p:nvPr/>
        </p:nvSpPr>
        <p:spPr bwMode="auto">
          <a:xfrm>
            <a:off x="3831431" y="2060848"/>
            <a:ext cx="16041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dirty="0" smtClean="0">
                <a:cs typeface="Times New Roman" charset="0"/>
              </a:rPr>
              <a:t>  </a:t>
            </a:r>
            <a:r>
              <a:rPr lang="en-GB" sz="2000" dirty="0" smtClean="0">
                <a:latin typeface="Arial" charset="0"/>
                <a:cs typeface="Arial" charset="0"/>
              </a:rPr>
              <a:t>O+C</a:t>
            </a:r>
          </a:p>
        </p:txBody>
      </p:sp>
      <p:sp>
        <p:nvSpPr>
          <p:cNvPr id="21517" name="Text Box 13"/>
          <p:cNvSpPr txBox="1">
            <a:spLocks noChangeArrowheads="1"/>
          </p:cNvSpPr>
          <p:nvPr/>
        </p:nvSpPr>
        <p:spPr bwMode="auto">
          <a:xfrm>
            <a:off x="3421063" y="3260580"/>
            <a:ext cx="719137"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dirty="0" smtClean="0">
                <a:latin typeface="Arial" charset="0"/>
                <a:cs typeface="Arial" charset="0"/>
              </a:rPr>
              <a:t>O+R</a:t>
            </a:r>
          </a:p>
        </p:txBody>
      </p:sp>
      <p:sp>
        <p:nvSpPr>
          <p:cNvPr id="21518" name="Text Box 14"/>
          <p:cNvSpPr txBox="1">
            <a:spLocks noChangeArrowheads="1"/>
          </p:cNvSpPr>
          <p:nvPr/>
        </p:nvSpPr>
        <p:spPr bwMode="auto">
          <a:xfrm rot="10800000" flipV="1">
            <a:off x="4932040" y="3365038"/>
            <a:ext cx="12961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dirty="0" smtClean="0">
                <a:latin typeface="Arial" charset="0"/>
                <a:cs typeface="Arial" charset="0"/>
              </a:rPr>
              <a:t>C+R</a:t>
            </a:r>
          </a:p>
        </p:txBody>
      </p:sp>
      <p:sp>
        <p:nvSpPr>
          <p:cNvPr id="21519" name="Text Box 15"/>
          <p:cNvSpPr txBox="1">
            <a:spLocks noChangeArrowheads="1"/>
          </p:cNvSpPr>
          <p:nvPr/>
        </p:nvSpPr>
        <p:spPr bwMode="auto">
          <a:xfrm>
            <a:off x="3995936" y="2707337"/>
            <a:ext cx="15539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dirty="0" smtClean="0">
                <a:latin typeface="Arial" charset="0"/>
                <a:cs typeface="Arial" charset="0"/>
              </a:rPr>
              <a:t>O+C+R</a:t>
            </a:r>
          </a:p>
        </p:txBody>
      </p:sp>
      <p:pic>
        <p:nvPicPr>
          <p:cNvPr id="18447"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288" y="201613"/>
            <a:ext cx="106362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800100" y="5085184"/>
            <a:ext cx="7874000" cy="1138773"/>
          </a:xfrm>
          <a:prstGeom prst="rect">
            <a:avLst/>
          </a:prstGeom>
        </p:spPr>
        <p:txBody>
          <a:bodyPr wrap="square">
            <a:spAutoFit/>
          </a:bodyPr>
          <a:lstStyle/>
          <a:p>
            <a:endParaRPr lang="en-GB" sz="2000" dirty="0">
              <a:solidFill>
                <a:srgbClr val="FF0000"/>
              </a:solidFill>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Adopted as a </a:t>
            </a:r>
            <a:r>
              <a:rPr lang="en-GB" sz="2400" b="1" dirty="0">
                <a:solidFill>
                  <a:srgbClr val="7030A0"/>
                </a:solidFill>
                <a:latin typeface="Arial" panose="020B0604020202020204" pitchFamily="34" charset="0"/>
                <a:cs typeface="Arial" panose="020B0604020202020204" pitchFamily="34" charset="0"/>
              </a:rPr>
              <a:t>practice tool </a:t>
            </a:r>
            <a:r>
              <a:rPr lang="en-GB" sz="2400" dirty="0">
                <a:latin typeface="Arial" panose="020B0604020202020204" pitchFamily="34" charset="0"/>
                <a:cs typeface="Arial" panose="020B0604020202020204" pitchFamily="34" charset="0"/>
              </a:rPr>
              <a:t>for profiling the grief of clients presenting for support in bereavement </a:t>
            </a:r>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124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latin typeface="Arial Black" panose="020B0A04020102020204" pitchFamily="34" charset="0"/>
              </a:rPr>
              <a:t>Themes</a:t>
            </a:r>
            <a:endParaRPr lang="en-GB" dirty="0">
              <a:solidFill>
                <a:srgbClr val="7030A0"/>
              </a:solidFill>
              <a:latin typeface="Arial Black" panose="020B0A04020102020204" pitchFamily="34" charset="0"/>
            </a:endParaRPr>
          </a:p>
        </p:txBody>
      </p:sp>
      <p:sp>
        <p:nvSpPr>
          <p:cNvPr id="3" name="Content Placeholder 2"/>
          <p:cNvSpPr>
            <a:spLocks noGrp="1"/>
          </p:cNvSpPr>
          <p:nvPr>
            <p:ph idx="1"/>
          </p:nvPr>
        </p:nvSpPr>
        <p:spPr/>
        <p:txBody>
          <a:bodyPr>
            <a:noAutofit/>
          </a:bodyPr>
          <a:lstStyle/>
          <a:p>
            <a:pPr marL="0" indent="0">
              <a:buNone/>
            </a:pPr>
            <a:endParaRPr lang="en-GB" sz="2400" dirty="0" smtClean="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1.   Grief  - some background perspectives </a:t>
            </a: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514350" indent="-514350">
              <a:buAutoNum type="arabicPeriod" startAt="2"/>
            </a:pPr>
            <a:r>
              <a:rPr lang="en-GB" sz="2400" dirty="0" smtClean="0">
                <a:latin typeface="Arial" panose="020B0604020202020204" pitchFamily="34" charset="0"/>
                <a:cs typeface="Arial" panose="020B0604020202020204" pitchFamily="34" charset="0"/>
              </a:rPr>
              <a:t>A theory for practice - the Range of Response to Loss model</a:t>
            </a:r>
          </a:p>
          <a:p>
            <a:pPr marL="0" indent="0">
              <a:buNone/>
            </a:pPr>
            <a:r>
              <a:rPr lang="en-GB" sz="2400" dirty="0" smtClean="0">
                <a:latin typeface="Arial" panose="020B0604020202020204" pitchFamily="34" charset="0"/>
                <a:cs typeface="Arial" panose="020B0604020202020204" pitchFamily="34" charset="0"/>
              </a:rPr>
              <a:t> </a:t>
            </a:r>
          </a:p>
          <a:p>
            <a:pPr marL="0" indent="0">
              <a:buNone/>
            </a:pPr>
            <a:r>
              <a:rPr lang="en-GB" sz="2400" dirty="0" smtClean="0">
                <a:latin typeface="Arial" panose="020B0604020202020204" pitchFamily="34" charset="0"/>
                <a:cs typeface="Arial" panose="020B0604020202020204" pitchFamily="34" charset="0"/>
              </a:rPr>
              <a:t>3.    A tool for practice - the </a:t>
            </a:r>
            <a:r>
              <a:rPr lang="en-GB" sz="2400" dirty="0">
                <a:latin typeface="Arial" panose="020B0604020202020204" pitchFamily="34" charset="0"/>
                <a:cs typeface="Arial" panose="020B0604020202020204" pitchFamily="34" charset="0"/>
              </a:rPr>
              <a:t>Adult Attitude to </a:t>
            </a:r>
            <a:r>
              <a:rPr lang="en-GB" sz="2400" dirty="0" smtClean="0">
                <a:latin typeface="Arial" panose="020B0604020202020204" pitchFamily="34" charset="0"/>
                <a:cs typeface="Arial" panose="020B0604020202020204" pitchFamily="34" charset="0"/>
              </a:rPr>
              <a:t>Grief scale</a:t>
            </a:r>
          </a:p>
          <a:p>
            <a:pPr marL="0" indent="0">
              <a:buNone/>
            </a:pPr>
            <a:endParaRPr lang="en-GB" sz="2400" dirty="0">
              <a:latin typeface="Arial" panose="020B0604020202020204" pitchFamily="34" charset="0"/>
              <a:cs typeface="Arial" panose="020B0604020202020204" pitchFamily="34" charset="0"/>
            </a:endParaRPr>
          </a:p>
          <a:p>
            <a:pPr marL="457200" indent="-457200">
              <a:buAutoNum type="arabicPeriod" startAt="4"/>
            </a:pPr>
            <a:r>
              <a:rPr lang="en-GB" sz="2400" dirty="0" smtClean="0">
                <a:latin typeface="Arial" panose="020B0604020202020204" pitchFamily="34" charset="0"/>
                <a:cs typeface="Arial" panose="020B0604020202020204" pitchFamily="34" charset="0"/>
              </a:rPr>
              <a:t>The AAG in practice – </a:t>
            </a:r>
          </a:p>
          <a:p>
            <a:pPr marL="457200" indent="-457200">
              <a:buNone/>
            </a:pPr>
            <a:r>
              <a:rPr lang="en-GB" sz="2400" dirty="0" smtClean="0">
                <a:latin typeface="Arial" panose="020B0604020202020204" pitchFamily="34" charset="0"/>
                <a:cs typeface="Arial" panose="020B0604020202020204" pitchFamily="34" charset="0"/>
              </a:rPr>
              <a:t>                   assessment / intervention / outcome</a:t>
            </a:r>
          </a:p>
          <a:p>
            <a:pPr marL="0" indent="0">
              <a:buNone/>
            </a:pP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pic>
        <p:nvPicPr>
          <p:cNvPr id="4"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6096000"/>
            <a:ext cx="1135359" cy="49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776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274638"/>
            <a:ext cx="75438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sz="4000" b="1" dirty="0" smtClean="0">
                <a:solidFill>
                  <a:srgbClr val="7030A0"/>
                </a:solidFill>
                <a:latin typeface="Arial Black" pitchFamily="34" charset="0"/>
              </a:rPr>
              <a:t>Calculating vulnerability</a:t>
            </a:r>
            <a:endParaRPr lang="en-GB" altLang="en-US" sz="4000" b="1" dirty="0" smtClean="0">
              <a:solidFill>
                <a:srgbClr val="7030A0"/>
              </a:solidFill>
            </a:endParaRPr>
          </a:p>
        </p:txBody>
      </p:sp>
      <p:grpSp>
        <p:nvGrpSpPr>
          <p:cNvPr id="23555" name="Rectangle 3"/>
          <p:cNvGrpSpPr>
            <a:grpSpLocks noRot="1"/>
          </p:cNvGrpSpPr>
          <p:nvPr/>
        </p:nvGrpSpPr>
        <p:grpSpPr bwMode="auto">
          <a:xfrm>
            <a:off x="457200" y="1612756"/>
            <a:ext cx="8229600" cy="4525963"/>
            <a:chOff x="960" y="880"/>
            <a:chExt cx="3840" cy="2560"/>
          </a:xfrm>
        </p:grpSpPr>
        <p:sp>
          <p:nvSpPr>
            <p:cNvPr id="23561" name="Rectangle 4"/>
            <p:cNvSpPr>
              <a:spLocks noChangeArrowheads="1"/>
            </p:cNvSpPr>
            <p:nvPr/>
          </p:nvSpPr>
          <p:spPr bwMode="auto">
            <a:xfrm>
              <a:off x="4160" y="280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4</a:t>
              </a:r>
            </a:p>
            <a:p>
              <a:pPr algn="ctr">
                <a:buFontTx/>
                <a:buNone/>
              </a:pPr>
              <a:r>
                <a:rPr lang="en-GB" altLang="en-US" sz="2000"/>
                <a:t>4</a:t>
              </a:r>
            </a:p>
            <a:p>
              <a:pPr algn="ctr">
                <a:buFontTx/>
                <a:buNone/>
              </a:pPr>
              <a:r>
                <a:rPr lang="en-GB" altLang="en-US" sz="2000"/>
                <a:t>4</a:t>
              </a:r>
            </a:p>
          </p:txBody>
        </p:sp>
        <p:sp>
          <p:nvSpPr>
            <p:cNvPr id="23562" name="Rectangle 5"/>
            <p:cNvSpPr>
              <a:spLocks noChangeArrowheads="1"/>
            </p:cNvSpPr>
            <p:nvPr/>
          </p:nvSpPr>
          <p:spPr bwMode="auto">
            <a:xfrm>
              <a:off x="3520" y="280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3</a:t>
              </a:r>
            </a:p>
            <a:p>
              <a:pPr algn="ctr">
                <a:buFontTx/>
                <a:buNone/>
              </a:pPr>
              <a:r>
                <a:rPr lang="en-GB" altLang="en-US" sz="2000"/>
                <a:t>3</a:t>
              </a:r>
            </a:p>
            <a:p>
              <a:pPr algn="ctr">
                <a:buFontTx/>
                <a:buNone/>
              </a:pPr>
              <a:r>
                <a:rPr lang="en-GB" altLang="en-US" sz="2000"/>
                <a:t>3</a:t>
              </a:r>
            </a:p>
          </p:txBody>
        </p:sp>
        <p:sp>
          <p:nvSpPr>
            <p:cNvPr id="23563" name="Rectangle 6"/>
            <p:cNvSpPr>
              <a:spLocks noChangeArrowheads="1"/>
            </p:cNvSpPr>
            <p:nvPr/>
          </p:nvSpPr>
          <p:spPr bwMode="auto">
            <a:xfrm>
              <a:off x="2880" y="280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2</a:t>
              </a:r>
            </a:p>
            <a:p>
              <a:pPr algn="ctr">
                <a:buFontTx/>
                <a:buNone/>
              </a:pPr>
              <a:r>
                <a:rPr lang="en-GB" altLang="en-US" sz="2000"/>
                <a:t>2</a:t>
              </a:r>
            </a:p>
            <a:p>
              <a:pPr algn="ctr">
                <a:buFontTx/>
                <a:buNone/>
              </a:pPr>
              <a:r>
                <a:rPr lang="en-GB" altLang="en-US" sz="2000"/>
                <a:t>2</a:t>
              </a:r>
            </a:p>
          </p:txBody>
        </p:sp>
        <p:sp>
          <p:nvSpPr>
            <p:cNvPr id="23564" name="Rectangle 7"/>
            <p:cNvSpPr>
              <a:spLocks noChangeArrowheads="1"/>
            </p:cNvSpPr>
            <p:nvPr/>
          </p:nvSpPr>
          <p:spPr bwMode="auto">
            <a:xfrm>
              <a:off x="2240" y="280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1</a:t>
              </a:r>
            </a:p>
            <a:p>
              <a:pPr algn="ctr">
                <a:buFontTx/>
                <a:buNone/>
              </a:pPr>
              <a:r>
                <a:rPr lang="en-GB" altLang="en-US" sz="2000"/>
                <a:t>1</a:t>
              </a:r>
            </a:p>
            <a:p>
              <a:pPr algn="ctr">
                <a:buFontTx/>
                <a:buNone/>
              </a:pPr>
              <a:r>
                <a:rPr lang="en-GB" altLang="en-US" sz="2000"/>
                <a:t>1</a:t>
              </a:r>
            </a:p>
          </p:txBody>
        </p:sp>
        <p:sp>
          <p:nvSpPr>
            <p:cNvPr id="23565" name="Rectangle 8"/>
            <p:cNvSpPr>
              <a:spLocks noChangeArrowheads="1"/>
            </p:cNvSpPr>
            <p:nvPr/>
          </p:nvSpPr>
          <p:spPr bwMode="auto">
            <a:xfrm>
              <a:off x="1600" y="280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0</a:t>
              </a:r>
            </a:p>
            <a:p>
              <a:pPr algn="ctr">
                <a:buFontTx/>
                <a:buNone/>
              </a:pPr>
              <a:r>
                <a:rPr lang="en-GB" altLang="en-US" sz="2000"/>
                <a:t>0</a:t>
              </a:r>
            </a:p>
            <a:p>
              <a:pPr algn="ctr">
                <a:buFontTx/>
                <a:buNone/>
              </a:pPr>
              <a:r>
                <a:rPr lang="en-GB" altLang="en-US" sz="2000"/>
                <a:t>0</a:t>
              </a:r>
            </a:p>
          </p:txBody>
        </p:sp>
        <p:sp>
          <p:nvSpPr>
            <p:cNvPr id="23566" name="Rectangle 9"/>
            <p:cNvSpPr>
              <a:spLocks noChangeArrowheads="1"/>
            </p:cNvSpPr>
            <p:nvPr/>
          </p:nvSpPr>
          <p:spPr bwMode="auto">
            <a:xfrm>
              <a:off x="960" y="280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FontTx/>
                <a:buNone/>
              </a:pPr>
              <a:r>
                <a:rPr lang="en-GB" altLang="en-US" sz="2000">
                  <a:solidFill>
                    <a:srgbClr val="277B3B"/>
                  </a:solidFill>
                </a:rPr>
                <a:t>1</a:t>
              </a:r>
            </a:p>
            <a:p>
              <a:pPr>
                <a:buFontTx/>
                <a:buNone/>
              </a:pPr>
              <a:r>
                <a:rPr lang="en-GB" altLang="en-US" sz="2000">
                  <a:solidFill>
                    <a:srgbClr val="277B3B"/>
                  </a:solidFill>
                </a:rPr>
                <a:t>3</a:t>
              </a:r>
            </a:p>
            <a:p>
              <a:pPr>
                <a:buFontTx/>
                <a:buNone/>
              </a:pPr>
              <a:r>
                <a:rPr lang="en-GB" altLang="en-US" sz="2000">
                  <a:solidFill>
                    <a:srgbClr val="277B3B"/>
                  </a:solidFill>
                </a:rPr>
                <a:t>9</a:t>
              </a:r>
            </a:p>
          </p:txBody>
        </p:sp>
        <p:sp>
          <p:nvSpPr>
            <p:cNvPr id="23567" name="Rectangle 10"/>
            <p:cNvSpPr>
              <a:spLocks noChangeArrowheads="1"/>
            </p:cNvSpPr>
            <p:nvPr/>
          </p:nvSpPr>
          <p:spPr bwMode="auto">
            <a:xfrm>
              <a:off x="4160" y="216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0</a:t>
              </a:r>
            </a:p>
            <a:p>
              <a:pPr algn="ctr">
                <a:buFontTx/>
                <a:buNone/>
              </a:pPr>
              <a:r>
                <a:rPr lang="en-GB" altLang="en-US" sz="2000"/>
                <a:t>0</a:t>
              </a:r>
            </a:p>
            <a:p>
              <a:pPr algn="ctr">
                <a:buFontTx/>
                <a:buNone/>
              </a:pPr>
              <a:r>
                <a:rPr lang="en-GB" altLang="en-US" sz="2000"/>
                <a:t>0</a:t>
              </a:r>
            </a:p>
          </p:txBody>
        </p:sp>
        <p:sp>
          <p:nvSpPr>
            <p:cNvPr id="23568" name="Rectangle 11"/>
            <p:cNvSpPr>
              <a:spLocks noChangeArrowheads="1"/>
            </p:cNvSpPr>
            <p:nvPr/>
          </p:nvSpPr>
          <p:spPr bwMode="auto">
            <a:xfrm>
              <a:off x="3520" y="216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1</a:t>
              </a:r>
            </a:p>
            <a:p>
              <a:pPr algn="ctr">
                <a:buFontTx/>
                <a:buNone/>
              </a:pPr>
              <a:r>
                <a:rPr lang="en-GB" altLang="en-US" sz="2000"/>
                <a:t>1</a:t>
              </a:r>
            </a:p>
            <a:p>
              <a:pPr algn="ctr">
                <a:buFontTx/>
                <a:buNone/>
              </a:pPr>
              <a:r>
                <a:rPr lang="en-GB" altLang="en-US" sz="2000"/>
                <a:t>1</a:t>
              </a:r>
            </a:p>
          </p:txBody>
        </p:sp>
        <p:sp>
          <p:nvSpPr>
            <p:cNvPr id="23569" name="Rectangle 12"/>
            <p:cNvSpPr>
              <a:spLocks noChangeArrowheads="1"/>
            </p:cNvSpPr>
            <p:nvPr/>
          </p:nvSpPr>
          <p:spPr bwMode="auto">
            <a:xfrm>
              <a:off x="2880" y="216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2</a:t>
              </a:r>
            </a:p>
            <a:p>
              <a:pPr algn="ctr">
                <a:buFontTx/>
                <a:buNone/>
              </a:pPr>
              <a:r>
                <a:rPr lang="en-GB" altLang="en-US" sz="2000"/>
                <a:t>2</a:t>
              </a:r>
            </a:p>
            <a:p>
              <a:pPr algn="ctr">
                <a:buFontTx/>
                <a:buNone/>
              </a:pPr>
              <a:r>
                <a:rPr lang="en-GB" altLang="en-US" sz="2000"/>
                <a:t>2</a:t>
              </a:r>
            </a:p>
          </p:txBody>
        </p:sp>
        <p:sp>
          <p:nvSpPr>
            <p:cNvPr id="23570" name="Rectangle 13"/>
            <p:cNvSpPr>
              <a:spLocks noChangeArrowheads="1"/>
            </p:cNvSpPr>
            <p:nvPr/>
          </p:nvSpPr>
          <p:spPr bwMode="auto">
            <a:xfrm>
              <a:off x="2240" y="216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3</a:t>
              </a:r>
            </a:p>
            <a:p>
              <a:pPr algn="ctr">
                <a:buFontTx/>
                <a:buNone/>
              </a:pPr>
              <a:r>
                <a:rPr lang="en-GB" altLang="en-US" sz="2000"/>
                <a:t>3</a:t>
              </a:r>
            </a:p>
            <a:p>
              <a:pPr algn="ctr">
                <a:buFontTx/>
                <a:buNone/>
              </a:pPr>
              <a:r>
                <a:rPr lang="en-GB" altLang="en-US" sz="2000"/>
                <a:t>3</a:t>
              </a:r>
            </a:p>
          </p:txBody>
        </p:sp>
        <p:sp>
          <p:nvSpPr>
            <p:cNvPr id="23571" name="Rectangle 14"/>
            <p:cNvSpPr>
              <a:spLocks noChangeArrowheads="1"/>
            </p:cNvSpPr>
            <p:nvPr/>
          </p:nvSpPr>
          <p:spPr bwMode="auto">
            <a:xfrm>
              <a:off x="1600" y="216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4</a:t>
              </a:r>
            </a:p>
            <a:p>
              <a:pPr algn="ctr">
                <a:buFontTx/>
                <a:buNone/>
              </a:pPr>
              <a:r>
                <a:rPr lang="en-GB" altLang="en-US" sz="2000"/>
                <a:t>4</a:t>
              </a:r>
            </a:p>
            <a:p>
              <a:pPr algn="ctr">
                <a:buFontTx/>
                <a:buNone/>
              </a:pPr>
              <a:r>
                <a:rPr lang="en-GB" altLang="en-US" sz="2000"/>
                <a:t>4</a:t>
              </a:r>
            </a:p>
          </p:txBody>
        </p:sp>
        <p:sp>
          <p:nvSpPr>
            <p:cNvPr id="23572" name="Rectangle 15"/>
            <p:cNvSpPr>
              <a:spLocks noChangeArrowheads="1"/>
            </p:cNvSpPr>
            <p:nvPr/>
          </p:nvSpPr>
          <p:spPr bwMode="auto">
            <a:xfrm>
              <a:off x="960" y="216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FontTx/>
                <a:buNone/>
              </a:pPr>
              <a:r>
                <a:rPr lang="en-GB" altLang="en-US" sz="2000">
                  <a:solidFill>
                    <a:schemeClr val="accent2"/>
                  </a:solidFill>
                </a:rPr>
                <a:t>4</a:t>
              </a:r>
            </a:p>
            <a:p>
              <a:pPr>
                <a:buFontTx/>
                <a:buNone/>
              </a:pPr>
              <a:r>
                <a:rPr lang="en-GB" altLang="en-US" sz="2000">
                  <a:solidFill>
                    <a:schemeClr val="accent2"/>
                  </a:solidFill>
                </a:rPr>
                <a:t>6</a:t>
              </a:r>
            </a:p>
            <a:p>
              <a:pPr>
                <a:buFontTx/>
                <a:buNone/>
              </a:pPr>
              <a:r>
                <a:rPr lang="en-GB" altLang="en-US" sz="2000">
                  <a:solidFill>
                    <a:schemeClr val="accent2"/>
                  </a:solidFill>
                </a:rPr>
                <a:t>8</a:t>
              </a:r>
            </a:p>
          </p:txBody>
        </p:sp>
        <p:sp>
          <p:nvSpPr>
            <p:cNvPr id="23573" name="Rectangle 16"/>
            <p:cNvSpPr>
              <a:spLocks noChangeArrowheads="1"/>
            </p:cNvSpPr>
            <p:nvPr/>
          </p:nvSpPr>
          <p:spPr bwMode="auto">
            <a:xfrm>
              <a:off x="4160" y="152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0</a:t>
              </a:r>
            </a:p>
            <a:p>
              <a:pPr algn="ctr">
                <a:buFontTx/>
                <a:buNone/>
              </a:pPr>
              <a:r>
                <a:rPr lang="en-GB" altLang="en-US" sz="2000"/>
                <a:t>0</a:t>
              </a:r>
            </a:p>
            <a:p>
              <a:pPr algn="ctr">
                <a:buFontTx/>
                <a:buNone/>
              </a:pPr>
              <a:r>
                <a:rPr lang="en-GB" altLang="en-US" sz="2000"/>
                <a:t>0</a:t>
              </a:r>
            </a:p>
          </p:txBody>
        </p:sp>
        <p:sp>
          <p:nvSpPr>
            <p:cNvPr id="23574" name="Rectangle 17"/>
            <p:cNvSpPr>
              <a:spLocks noChangeArrowheads="1"/>
            </p:cNvSpPr>
            <p:nvPr/>
          </p:nvSpPr>
          <p:spPr bwMode="auto">
            <a:xfrm>
              <a:off x="3520" y="152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1</a:t>
              </a:r>
            </a:p>
            <a:p>
              <a:pPr algn="ctr">
                <a:buFontTx/>
                <a:buNone/>
              </a:pPr>
              <a:r>
                <a:rPr lang="en-GB" altLang="en-US" sz="2000"/>
                <a:t>1</a:t>
              </a:r>
            </a:p>
            <a:p>
              <a:pPr algn="ctr">
                <a:buFontTx/>
                <a:buNone/>
              </a:pPr>
              <a:r>
                <a:rPr lang="en-GB" altLang="en-US" sz="2000"/>
                <a:t>1</a:t>
              </a:r>
            </a:p>
          </p:txBody>
        </p:sp>
        <p:sp>
          <p:nvSpPr>
            <p:cNvPr id="23575" name="Rectangle 18"/>
            <p:cNvSpPr>
              <a:spLocks noChangeArrowheads="1"/>
            </p:cNvSpPr>
            <p:nvPr/>
          </p:nvSpPr>
          <p:spPr bwMode="auto">
            <a:xfrm>
              <a:off x="2880" y="152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2</a:t>
              </a:r>
            </a:p>
            <a:p>
              <a:pPr algn="ctr">
                <a:buFontTx/>
                <a:buNone/>
              </a:pPr>
              <a:r>
                <a:rPr lang="en-GB" altLang="en-US" sz="2000"/>
                <a:t>2</a:t>
              </a:r>
            </a:p>
            <a:p>
              <a:pPr algn="ctr">
                <a:buFontTx/>
                <a:buNone/>
              </a:pPr>
              <a:r>
                <a:rPr lang="en-GB" altLang="en-US" sz="2000"/>
                <a:t>2</a:t>
              </a:r>
            </a:p>
          </p:txBody>
        </p:sp>
        <p:sp>
          <p:nvSpPr>
            <p:cNvPr id="23576" name="Rectangle 19"/>
            <p:cNvSpPr>
              <a:spLocks noChangeArrowheads="1"/>
            </p:cNvSpPr>
            <p:nvPr/>
          </p:nvSpPr>
          <p:spPr bwMode="auto">
            <a:xfrm>
              <a:off x="2240" y="152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3</a:t>
              </a:r>
            </a:p>
            <a:p>
              <a:pPr algn="ctr">
                <a:buFontTx/>
                <a:buNone/>
              </a:pPr>
              <a:r>
                <a:rPr lang="en-GB" altLang="en-US" sz="2000"/>
                <a:t>3</a:t>
              </a:r>
            </a:p>
            <a:p>
              <a:pPr algn="ctr">
                <a:buFontTx/>
                <a:buNone/>
              </a:pPr>
              <a:r>
                <a:rPr lang="en-GB" altLang="en-US" sz="2000"/>
                <a:t>3</a:t>
              </a:r>
            </a:p>
          </p:txBody>
        </p:sp>
        <p:sp>
          <p:nvSpPr>
            <p:cNvPr id="23577" name="Rectangle 20"/>
            <p:cNvSpPr>
              <a:spLocks noChangeArrowheads="1"/>
            </p:cNvSpPr>
            <p:nvPr/>
          </p:nvSpPr>
          <p:spPr bwMode="auto">
            <a:xfrm>
              <a:off x="1600" y="152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a:t>4</a:t>
              </a:r>
            </a:p>
            <a:p>
              <a:pPr algn="ctr">
                <a:buFontTx/>
                <a:buNone/>
              </a:pPr>
              <a:r>
                <a:rPr lang="en-GB" altLang="en-US" sz="2000"/>
                <a:t>4</a:t>
              </a:r>
            </a:p>
            <a:p>
              <a:pPr algn="ctr">
                <a:buFontTx/>
                <a:buNone/>
              </a:pPr>
              <a:r>
                <a:rPr lang="en-GB" altLang="en-US" sz="2000"/>
                <a:t>4</a:t>
              </a:r>
            </a:p>
          </p:txBody>
        </p:sp>
        <p:sp>
          <p:nvSpPr>
            <p:cNvPr id="23578" name="Rectangle 21"/>
            <p:cNvSpPr>
              <a:spLocks noChangeArrowheads="1"/>
            </p:cNvSpPr>
            <p:nvPr/>
          </p:nvSpPr>
          <p:spPr bwMode="auto">
            <a:xfrm>
              <a:off x="960" y="152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FontTx/>
                <a:buNone/>
              </a:pPr>
              <a:r>
                <a:rPr lang="en-GB" altLang="en-US" sz="2000">
                  <a:solidFill>
                    <a:srgbClr val="FF0000"/>
                  </a:solidFill>
                </a:rPr>
                <a:t>2</a:t>
              </a:r>
            </a:p>
            <a:p>
              <a:pPr>
                <a:buFontTx/>
                <a:buNone/>
              </a:pPr>
              <a:r>
                <a:rPr lang="en-GB" altLang="en-US" sz="2000">
                  <a:solidFill>
                    <a:srgbClr val="FF0000"/>
                  </a:solidFill>
                </a:rPr>
                <a:t>5</a:t>
              </a:r>
            </a:p>
            <a:p>
              <a:pPr>
                <a:buFontTx/>
                <a:buNone/>
              </a:pPr>
              <a:r>
                <a:rPr lang="en-GB" altLang="en-US" sz="2000">
                  <a:solidFill>
                    <a:srgbClr val="FF0000"/>
                  </a:solidFill>
                </a:rPr>
                <a:t>7</a:t>
              </a:r>
            </a:p>
          </p:txBody>
        </p:sp>
        <p:sp>
          <p:nvSpPr>
            <p:cNvPr id="23579" name="Rectangle 22"/>
            <p:cNvSpPr>
              <a:spLocks noChangeArrowheads="1"/>
            </p:cNvSpPr>
            <p:nvPr/>
          </p:nvSpPr>
          <p:spPr bwMode="auto">
            <a:xfrm>
              <a:off x="4160" y="88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b="1" dirty="0">
                  <a:latin typeface="Arial" panose="020B0604020202020204" pitchFamily="34" charset="0"/>
                  <a:cs typeface="Arial" panose="020B0604020202020204" pitchFamily="34" charset="0"/>
                </a:rPr>
                <a:t>Strongly disagree</a:t>
              </a:r>
            </a:p>
          </p:txBody>
        </p:sp>
        <p:sp>
          <p:nvSpPr>
            <p:cNvPr id="23580" name="Rectangle 23"/>
            <p:cNvSpPr>
              <a:spLocks noChangeArrowheads="1"/>
            </p:cNvSpPr>
            <p:nvPr/>
          </p:nvSpPr>
          <p:spPr bwMode="auto">
            <a:xfrm>
              <a:off x="3520" y="88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b="1" dirty="0">
                  <a:latin typeface="Arial" panose="020B0604020202020204" pitchFamily="34" charset="0"/>
                  <a:cs typeface="Arial" panose="020B0604020202020204" pitchFamily="34" charset="0"/>
                </a:rPr>
                <a:t>Disagree</a:t>
              </a:r>
            </a:p>
          </p:txBody>
        </p:sp>
        <p:sp>
          <p:nvSpPr>
            <p:cNvPr id="23581" name="Rectangle 24"/>
            <p:cNvSpPr>
              <a:spLocks noChangeArrowheads="1"/>
            </p:cNvSpPr>
            <p:nvPr/>
          </p:nvSpPr>
          <p:spPr bwMode="auto">
            <a:xfrm>
              <a:off x="2880" y="88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b="1" dirty="0">
                  <a:latin typeface="Arial" panose="020B0604020202020204" pitchFamily="34" charset="0"/>
                  <a:cs typeface="Arial" panose="020B0604020202020204" pitchFamily="34" charset="0"/>
                </a:rPr>
                <a:t>Neither agree nor disagree</a:t>
              </a:r>
            </a:p>
          </p:txBody>
        </p:sp>
        <p:sp>
          <p:nvSpPr>
            <p:cNvPr id="23582" name="Rectangle 25"/>
            <p:cNvSpPr>
              <a:spLocks noChangeArrowheads="1"/>
            </p:cNvSpPr>
            <p:nvPr/>
          </p:nvSpPr>
          <p:spPr bwMode="auto">
            <a:xfrm>
              <a:off x="2240" y="88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b="1" dirty="0">
                  <a:latin typeface="Arial" panose="020B0604020202020204" pitchFamily="34" charset="0"/>
                  <a:cs typeface="Arial" panose="020B0604020202020204" pitchFamily="34" charset="0"/>
                </a:rPr>
                <a:t>Agree</a:t>
              </a:r>
            </a:p>
          </p:txBody>
        </p:sp>
        <p:sp>
          <p:nvSpPr>
            <p:cNvPr id="23583" name="Rectangle 26"/>
            <p:cNvSpPr>
              <a:spLocks noChangeArrowheads="1"/>
            </p:cNvSpPr>
            <p:nvPr/>
          </p:nvSpPr>
          <p:spPr bwMode="auto">
            <a:xfrm>
              <a:off x="1600" y="88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000" b="1" dirty="0">
                  <a:latin typeface="Arial" panose="020B0604020202020204" pitchFamily="34" charset="0"/>
                  <a:cs typeface="Arial" panose="020B0604020202020204" pitchFamily="34" charset="0"/>
                </a:rPr>
                <a:t>Strongly agree</a:t>
              </a:r>
            </a:p>
          </p:txBody>
        </p:sp>
        <p:sp>
          <p:nvSpPr>
            <p:cNvPr id="23584" name="Rectangle 27"/>
            <p:cNvSpPr>
              <a:spLocks noChangeArrowheads="1"/>
            </p:cNvSpPr>
            <p:nvPr/>
          </p:nvSpPr>
          <p:spPr bwMode="auto">
            <a:xfrm>
              <a:off x="960" y="880"/>
              <a:ext cx="640"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FontTx/>
                <a:buNone/>
              </a:pPr>
              <a:endParaRPr lang="en-GB" altLang="en-US" sz="2000"/>
            </a:p>
          </p:txBody>
        </p:sp>
        <p:sp>
          <p:nvSpPr>
            <p:cNvPr id="23585" name="Line 28"/>
            <p:cNvSpPr>
              <a:spLocks noChangeShapeType="1"/>
            </p:cNvSpPr>
            <p:nvPr/>
          </p:nvSpPr>
          <p:spPr bwMode="auto">
            <a:xfrm>
              <a:off x="960" y="880"/>
              <a:ext cx="384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86" name="Line 29"/>
            <p:cNvSpPr>
              <a:spLocks noChangeShapeType="1"/>
            </p:cNvSpPr>
            <p:nvPr/>
          </p:nvSpPr>
          <p:spPr bwMode="auto">
            <a:xfrm>
              <a:off x="960" y="1520"/>
              <a:ext cx="38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87" name="Line 30"/>
            <p:cNvSpPr>
              <a:spLocks noChangeShapeType="1"/>
            </p:cNvSpPr>
            <p:nvPr/>
          </p:nvSpPr>
          <p:spPr bwMode="auto">
            <a:xfrm>
              <a:off x="960" y="2160"/>
              <a:ext cx="38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88" name="Line 31"/>
            <p:cNvSpPr>
              <a:spLocks noChangeShapeType="1"/>
            </p:cNvSpPr>
            <p:nvPr/>
          </p:nvSpPr>
          <p:spPr bwMode="auto">
            <a:xfrm>
              <a:off x="960" y="2800"/>
              <a:ext cx="38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89" name="Line 32"/>
            <p:cNvSpPr>
              <a:spLocks noChangeShapeType="1"/>
            </p:cNvSpPr>
            <p:nvPr/>
          </p:nvSpPr>
          <p:spPr bwMode="auto">
            <a:xfrm>
              <a:off x="960" y="3440"/>
              <a:ext cx="384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90" name="Line 33"/>
            <p:cNvSpPr>
              <a:spLocks noChangeShapeType="1"/>
            </p:cNvSpPr>
            <p:nvPr/>
          </p:nvSpPr>
          <p:spPr bwMode="auto">
            <a:xfrm>
              <a:off x="960" y="880"/>
              <a:ext cx="0" cy="256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91" name="Line 34"/>
            <p:cNvSpPr>
              <a:spLocks noChangeShapeType="1"/>
            </p:cNvSpPr>
            <p:nvPr/>
          </p:nvSpPr>
          <p:spPr bwMode="auto">
            <a:xfrm>
              <a:off x="1600" y="880"/>
              <a:ext cx="0" cy="2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92" name="Line 35"/>
            <p:cNvSpPr>
              <a:spLocks noChangeShapeType="1"/>
            </p:cNvSpPr>
            <p:nvPr/>
          </p:nvSpPr>
          <p:spPr bwMode="auto">
            <a:xfrm>
              <a:off x="2240" y="880"/>
              <a:ext cx="0" cy="2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93" name="Line 36"/>
            <p:cNvSpPr>
              <a:spLocks noChangeShapeType="1"/>
            </p:cNvSpPr>
            <p:nvPr/>
          </p:nvSpPr>
          <p:spPr bwMode="auto">
            <a:xfrm>
              <a:off x="2880" y="880"/>
              <a:ext cx="0" cy="2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94" name="Line 37"/>
            <p:cNvSpPr>
              <a:spLocks noChangeShapeType="1"/>
            </p:cNvSpPr>
            <p:nvPr/>
          </p:nvSpPr>
          <p:spPr bwMode="auto">
            <a:xfrm>
              <a:off x="3520" y="880"/>
              <a:ext cx="0" cy="2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95" name="Line 38"/>
            <p:cNvSpPr>
              <a:spLocks noChangeShapeType="1"/>
            </p:cNvSpPr>
            <p:nvPr/>
          </p:nvSpPr>
          <p:spPr bwMode="auto">
            <a:xfrm>
              <a:off x="4160" y="880"/>
              <a:ext cx="0" cy="2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96" name="Line 39"/>
            <p:cNvSpPr>
              <a:spLocks noChangeShapeType="1"/>
            </p:cNvSpPr>
            <p:nvPr/>
          </p:nvSpPr>
          <p:spPr bwMode="auto">
            <a:xfrm>
              <a:off x="4800" y="880"/>
              <a:ext cx="0" cy="256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3556" name="WordArt 40"/>
          <p:cNvSpPr>
            <a:spLocks noChangeArrowheads="1" noChangeShapeType="1" noTextEdit="1"/>
          </p:cNvSpPr>
          <p:nvPr/>
        </p:nvSpPr>
        <p:spPr bwMode="auto">
          <a:xfrm>
            <a:off x="1042988" y="1052513"/>
            <a:ext cx="1393825" cy="5334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1800" kern="10" spc="360">
                <a:noFill/>
                <a:effectLst>
                  <a:outerShdw dist="45791" dir="3378596" algn="ctr" rotWithShape="0">
                    <a:srgbClr val="4D4D4D">
                      <a:alpha val="79999"/>
                    </a:srgbClr>
                  </a:outerShdw>
                </a:effectLst>
                <a:latin typeface="Arial"/>
                <a:cs typeface="Arial"/>
              </a:rPr>
              <a:t>Overwhelmed</a:t>
            </a:r>
          </a:p>
        </p:txBody>
      </p:sp>
      <p:sp>
        <p:nvSpPr>
          <p:cNvPr id="23557" name="WordArt 41"/>
          <p:cNvSpPr>
            <a:spLocks noChangeArrowheads="1" noChangeShapeType="1" noTextEdit="1"/>
          </p:cNvSpPr>
          <p:nvPr/>
        </p:nvSpPr>
        <p:spPr bwMode="auto">
          <a:xfrm rot="-1780202">
            <a:off x="611188" y="2924175"/>
            <a:ext cx="1393825" cy="600075"/>
          </a:xfrm>
          <a:prstGeom prst="rect">
            <a:avLst/>
          </a:prstGeom>
        </p:spPr>
        <p:txBody>
          <a:bodyPr wrap="none" fromWordArt="1">
            <a:prstTxWarp prst="textSlantUp">
              <a:avLst>
                <a:gd name="adj" fmla="val 55556"/>
              </a:avLst>
            </a:prstTxWarp>
          </a:bodyPr>
          <a:lstStyle/>
          <a:p>
            <a:pPr algn="ctr"/>
            <a:r>
              <a:rPr lang="en-GB" sz="1800" kern="10" dirty="0">
                <a:ln w="9525">
                  <a:solidFill>
                    <a:srgbClr val="000000"/>
                  </a:solidFill>
                  <a:round/>
                  <a:headEnd/>
                  <a:tailEnd/>
                </a:ln>
                <a:solidFill>
                  <a:srgbClr val="FF0000"/>
                </a:solidFill>
                <a:latin typeface="Arial"/>
                <a:cs typeface="Arial"/>
              </a:rPr>
              <a:t>Overwhelmed</a:t>
            </a:r>
          </a:p>
        </p:txBody>
      </p:sp>
      <p:sp>
        <p:nvSpPr>
          <p:cNvPr id="23558" name="WordArt 42"/>
          <p:cNvSpPr>
            <a:spLocks noChangeArrowheads="1" noChangeShapeType="1" noTextEdit="1"/>
          </p:cNvSpPr>
          <p:nvPr/>
        </p:nvSpPr>
        <p:spPr bwMode="auto">
          <a:xfrm rot="-1780202">
            <a:off x="611188" y="4005263"/>
            <a:ext cx="1393825" cy="600075"/>
          </a:xfrm>
          <a:prstGeom prst="rect">
            <a:avLst/>
          </a:prstGeom>
        </p:spPr>
        <p:txBody>
          <a:bodyPr wrap="none" fromWordArt="1">
            <a:prstTxWarp prst="textSlantUp">
              <a:avLst>
                <a:gd name="adj" fmla="val 55556"/>
              </a:avLst>
            </a:prstTxWarp>
          </a:bodyPr>
          <a:lstStyle/>
          <a:p>
            <a:pPr algn="ctr"/>
            <a:r>
              <a:rPr lang="en-GB" sz="1800" kern="10" dirty="0">
                <a:ln w="9525">
                  <a:solidFill>
                    <a:srgbClr val="000000"/>
                  </a:solidFill>
                  <a:round/>
                  <a:headEnd/>
                  <a:tailEnd/>
                </a:ln>
                <a:solidFill>
                  <a:srgbClr val="000080"/>
                </a:solidFill>
                <a:latin typeface="Arial"/>
                <a:cs typeface="Arial"/>
              </a:rPr>
              <a:t>Controlled</a:t>
            </a:r>
          </a:p>
        </p:txBody>
      </p:sp>
      <p:sp>
        <p:nvSpPr>
          <p:cNvPr id="23559" name="WordArt 43"/>
          <p:cNvSpPr>
            <a:spLocks noChangeArrowheads="1" noChangeShapeType="1" noTextEdit="1"/>
          </p:cNvSpPr>
          <p:nvPr/>
        </p:nvSpPr>
        <p:spPr bwMode="auto">
          <a:xfrm rot="-1780202">
            <a:off x="611188" y="5084763"/>
            <a:ext cx="1393825" cy="600075"/>
          </a:xfrm>
          <a:prstGeom prst="rect">
            <a:avLst/>
          </a:prstGeom>
        </p:spPr>
        <p:txBody>
          <a:bodyPr wrap="none" fromWordArt="1">
            <a:prstTxWarp prst="textSlantUp">
              <a:avLst>
                <a:gd name="adj" fmla="val 55556"/>
              </a:avLst>
            </a:prstTxWarp>
          </a:bodyPr>
          <a:lstStyle/>
          <a:p>
            <a:pPr algn="ctr"/>
            <a:r>
              <a:rPr lang="en-GB" sz="1800" kern="10" dirty="0" smtClean="0">
                <a:ln w="9525">
                  <a:solidFill>
                    <a:srgbClr val="000000"/>
                  </a:solidFill>
                  <a:round/>
                  <a:headEnd/>
                  <a:tailEnd/>
                </a:ln>
                <a:solidFill>
                  <a:srgbClr val="003300"/>
                </a:solidFill>
                <a:latin typeface="Arial"/>
                <a:cs typeface="Arial"/>
              </a:rPr>
              <a:t>Resilient</a:t>
            </a:r>
            <a:endParaRPr lang="en-GB" sz="1800" kern="10" dirty="0">
              <a:ln w="9525">
                <a:solidFill>
                  <a:srgbClr val="000000"/>
                </a:solidFill>
                <a:round/>
                <a:headEnd/>
                <a:tailEnd/>
              </a:ln>
              <a:solidFill>
                <a:srgbClr val="003300"/>
              </a:solidFill>
              <a:latin typeface="Arial"/>
              <a:cs typeface="Arial"/>
            </a:endParaRPr>
          </a:p>
        </p:txBody>
      </p:sp>
      <p:pic>
        <p:nvPicPr>
          <p:cNvPr id="23560"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288" y="201613"/>
            <a:ext cx="120808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574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Oval 7"/>
          <p:cNvSpPr>
            <a:spLocks noChangeArrowheads="1"/>
          </p:cNvSpPr>
          <p:nvPr/>
        </p:nvSpPr>
        <p:spPr bwMode="auto">
          <a:xfrm>
            <a:off x="3886200" y="1447800"/>
            <a:ext cx="2879725" cy="260985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21508" name="Oval 4"/>
          <p:cNvSpPr>
            <a:spLocks noChangeArrowheads="1"/>
          </p:cNvSpPr>
          <p:nvPr/>
        </p:nvSpPr>
        <p:spPr bwMode="auto">
          <a:xfrm>
            <a:off x="2040731" y="1401762"/>
            <a:ext cx="2973387" cy="263604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21512" name="Oval 8"/>
          <p:cNvSpPr>
            <a:spLocks noChangeArrowheads="1"/>
          </p:cNvSpPr>
          <p:nvPr/>
        </p:nvSpPr>
        <p:spPr bwMode="auto">
          <a:xfrm>
            <a:off x="3203972" y="2492699"/>
            <a:ext cx="2736453" cy="2592485"/>
          </a:xfrm>
          <a:prstGeom prst="ellipse">
            <a:avLst/>
          </a:prstGeom>
          <a:solidFill>
            <a:srgbClr val="00B05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111618" name="Rectangle 2"/>
          <p:cNvSpPr>
            <a:spLocks noGrp="1" noChangeArrowheads="1"/>
          </p:cNvSpPr>
          <p:nvPr>
            <p:ph type="title"/>
          </p:nvPr>
        </p:nvSpPr>
        <p:spPr/>
        <p:txBody>
          <a:bodyPr>
            <a:normAutofit/>
          </a:bodyPr>
          <a:lstStyle/>
          <a:p>
            <a:pPr>
              <a:defRPr/>
            </a:pPr>
            <a:r>
              <a:rPr lang="en-GB" sz="3200" dirty="0" smtClean="0">
                <a:solidFill>
                  <a:schemeClr val="accent6"/>
                </a:solidFill>
                <a:latin typeface="Arial Black" pitchFamily="34" charset="0"/>
              </a:rPr>
              <a:t>      </a:t>
            </a:r>
            <a:r>
              <a:rPr lang="en-GB" sz="3200" dirty="0" smtClean="0">
                <a:solidFill>
                  <a:srgbClr val="7030A0"/>
                </a:solidFill>
                <a:latin typeface="Arial Black" pitchFamily="34" charset="0"/>
              </a:rPr>
              <a:t>Exploring the AAG scores for indications of vulnerability</a:t>
            </a:r>
            <a:endParaRPr lang="en-GB" sz="3200" dirty="0">
              <a:solidFill>
                <a:srgbClr val="7030A0"/>
              </a:solidFill>
              <a:latin typeface="Arial Black" pitchFamily="34" charset="0"/>
            </a:endParaRPr>
          </a:p>
        </p:txBody>
      </p:sp>
      <p:sp>
        <p:nvSpPr>
          <p:cNvPr id="21509" name="Rectangle 5"/>
          <p:cNvSpPr>
            <a:spLocks noChangeArrowheads="1"/>
          </p:cNvSpPr>
          <p:nvPr/>
        </p:nvSpPr>
        <p:spPr bwMode="auto">
          <a:xfrm>
            <a:off x="684213" y="1371600"/>
            <a:ext cx="798988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ＭＳ Ｐゴシック" charset="0"/>
              <a:cs typeface="Times New Roman" charset="0"/>
            </a:endParaRPr>
          </a:p>
        </p:txBody>
      </p:sp>
      <p:sp>
        <p:nvSpPr>
          <p:cNvPr id="21510" name="Rectangle 6"/>
          <p:cNvSpPr>
            <a:spLocks noChangeArrowheads="1"/>
          </p:cNvSpPr>
          <p:nvPr/>
        </p:nvSpPr>
        <p:spPr bwMode="auto">
          <a:xfrm>
            <a:off x="1043608" y="1268760"/>
            <a:ext cx="7820992" cy="518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ＭＳ Ｐゴシック" charset="0"/>
              <a:cs typeface="Times New Roman" charset="0"/>
            </a:endParaRPr>
          </a:p>
        </p:txBody>
      </p:sp>
      <p:sp>
        <p:nvSpPr>
          <p:cNvPr id="21513" name="Text Box 9"/>
          <p:cNvSpPr txBox="1">
            <a:spLocks noChangeArrowheads="1"/>
          </p:cNvSpPr>
          <p:nvPr/>
        </p:nvSpPr>
        <p:spPr bwMode="auto">
          <a:xfrm>
            <a:off x="2267744" y="2060848"/>
            <a:ext cx="187245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b="1" u="sng" dirty="0" smtClean="0">
                <a:latin typeface="Arial" charset="0"/>
                <a:cs typeface="Arial" charset="0"/>
              </a:rPr>
              <a:t>overwhelmed</a:t>
            </a:r>
          </a:p>
        </p:txBody>
      </p:sp>
      <p:sp>
        <p:nvSpPr>
          <p:cNvPr id="21514" name="Text Box 10"/>
          <p:cNvSpPr txBox="1">
            <a:spLocks noChangeArrowheads="1"/>
          </p:cNvSpPr>
          <p:nvPr/>
        </p:nvSpPr>
        <p:spPr bwMode="auto">
          <a:xfrm>
            <a:off x="5041901" y="2132856"/>
            <a:ext cx="1906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dirty="0" smtClean="0">
                <a:cs typeface="Times New Roman" charset="0"/>
              </a:rPr>
              <a:t>  </a:t>
            </a:r>
            <a:r>
              <a:rPr lang="en-GB" sz="2000" b="1" u="sng" dirty="0" smtClean="0">
                <a:latin typeface="Arial" charset="0"/>
                <a:cs typeface="Arial" charset="0"/>
              </a:rPr>
              <a:t>controlled</a:t>
            </a:r>
          </a:p>
        </p:txBody>
      </p:sp>
      <p:sp>
        <p:nvSpPr>
          <p:cNvPr id="21515" name="Text Box 11"/>
          <p:cNvSpPr txBox="1">
            <a:spLocks noChangeArrowheads="1"/>
          </p:cNvSpPr>
          <p:nvPr/>
        </p:nvSpPr>
        <p:spPr bwMode="auto">
          <a:xfrm>
            <a:off x="4114800" y="4037806"/>
            <a:ext cx="1600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b="1" u="sng" dirty="0" smtClean="0">
                <a:latin typeface="Arial" charset="0"/>
                <a:cs typeface="Arial" charset="0"/>
              </a:rPr>
              <a:t>resilient</a:t>
            </a:r>
          </a:p>
        </p:txBody>
      </p:sp>
      <p:sp>
        <p:nvSpPr>
          <p:cNvPr id="21516" name="Text Box 12"/>
          <p:cNvSpPr txBox="1">
            <a:spLocks noChangeArrowheads="1"/>
          </p:cNvSpPr>
          <p:nvPr/>
        </p:nvSpPr>
        <p:spPr bwMode="auto">
          <a:xfrm>
            <a:off x="3831431" y="2060848"/>
            <a:ext cx="16041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dirty="0" smtClean="0">
                <a:cs typeface="Times New Roman" charset="0"/>
              </a:rPr>
              <a:t>    </a:t>
            </a:r>
            <a:r>
              <a:rPr lang="en-GB" sz="2000" dirty="0" smtClean="0">
                <a:latin typeface="Arial" charset="0"/>
                <a:cs typeface="Arial" charset="0"/>
              </a:rPr>
              <a:t>O+C</a:t>
            </a:r>
          </a:p>
        </p:txBody>
      </p:sp>
      <p:sp>
        <p:nvSpPr>
          <p:cNvPr id="21517" name="Text Box 13"/>
          <p:cNvSpPr txBox="1">
            <a:spLocks noChangeArrowheads="1"/>
          </p:cNvSpPr>
          <p:nvPr/>
        </p:nvSpPr>
        <p:spPr bwMode="auto">
          <a:xfrm>
            <a:off x="3421063" y="3260580"/>
            <a:ext cx="719137"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dirty="0" smtClean="0">
                <a:latin typeface="Arial" charset="0"/>
                <a:cs typeface="Arial" charset="0"/>
              </a:rPr>
              <a:t>O+R</a:t>
            </a:r>
          </a:p>
        </p:txBody>
      </p:sp>
      <p:sp>
        <p:nvSpPr>
          <p:cNvPr id="21518" name="Text Box 14"/>
          <p:cNvSpPr txBox="1">
            <a:spLocks noChangeArrowheads="1"/>
          </p:cNvSpPr>
          <p:nvPr/>
        </p:nvSpPr>
        <p:spPr bwMode="auto">
          <a:xfrm rot="10800000" flipV="1">
            <a:off x="4932040" y="3365038"/>
            <a:ext cx="12961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dirty="0" smtClean="0">
                <a:latin typeface="Arial" charset="0"/>
                <a:cs typeface="Arial" charset="0"/>
              </a:rPr>
              <a:t>C+R</a:t>
            </a:r>
          </a:p>
        </p:txBody>
      </p:sp>
      <p:sp>
        <p:nvSpPr>
          <p:cNvPr id="21519" name="Text Box 15"/>
          <p:cNvSpPr txBox="1">
            <a:spLocks noChangeArrowheads="1"/>
          </p:cNvSpPr>
          <p:nvPr/>
        </p:nvSpPr>
        <p:spPr bwMode="auto">
          <a:xfrm>
            <a:off x="3995936" y="2707337"/>
            <a:ext cx="15539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2000" dirty="0" smtClean="0">
                <a:latin typeface="Arial" charset="0"/>
                <a:cs typeface="Arial" charset="0"/>
              </a:rPr>
              <a:t>O+C+R</a:t>
            </a:r>
          </a:p>
        </p:txBody>
      </p:sp>
      <p:pic>
        <p:nvPicPr>
          <p:cNvPr id="18447"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106362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609600" y="5181600"/>
            <a:ext cx="838200" cy="3048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Severe</a:t>
            </a:r>
            <a:endParaRPr lang="en-GB" dirty="0"/>
          </a:p>
        </p:txBody>
      </p:sp>
      <p:sp>
        <p:nvSpPr>
          <p:cNvPr id="18" name="Rectangle 17"/>
          <p:cNvSpPr/>
          <p:nvPr/>
        </p:nvSpPr>
        <p:spPr>
          <a:xfrm>
            <a:off x="609600" y="5638800"/>
            <a:ext cx="838200" cy="3048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High</a:t>
            </a:r>
            <a:endParaRPr lang="en-GB" dirty="0"/>
          </a:p>
        </p:txBody>
      </p:sp>
      <p:sp>
        <p:nvSpPr>
          <p:cNvPr id="19" name="Rectangle 18"/>
          <p:cNvSpPr/>
          <p:nvPr/>
        </p:nvSpPr>
        <p:spPr>
          <a:xfrm>
            <a:off x="609600" y="6096000"/>
            <a:ext cx="685800" cy="3048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Low</a:t>
            </a:r>
            <a:endParaRPr lang="en-GB" dirty="0"/>
          </a:p>
        </p:txBody>
      </p:sp>
      <p:sp>
        <p:nvSpPr>
          <p:cNvPr id="24" name="TextBox 23"/>
          <p:cNvSpPr txBox="1"/>
          <p:nvPr/>
        </p:nvSpPr>
        <p:spPr>
          <a:xfrm>
            <a:off x="1524000" y="5105401"/>
            <a:ext cx="7620000" cy="523220"/>
          </a:xfrm>
          <a:prstGeom prst="rect">
            <a:avLst/>
          </a:prstGeom>
          <a:noFill/>
          <a:ln>
            <a:solidFill>
              <a:schemeClr val="bg1"/>
            </a:solidFill>
          </a:ln>
        </p:spPr>
        <p:txBody>
          <a:bodyPr wrap="square" rtlCol="0">
            <a:spAutoFit/>
          </a:bodyPr>
          <a:lstStyle/>
          <a:p>
            <a:r>
              <a:rPr lang="en-GB" sz="1400" dirty="0" smtClean="0">
                <a:ln>
                  <a:solidFill>
                    <a:srgbClr val="FF0000"/>
                  </a:solidFill>
                </a:ln>
                <a:latin typeface="Arial" pitchFamily="34" charset="0"/>
                <a:cs typeface="Arial" pitchFamily="34" charset="0"/>
              </a:rPr>
              <a:t>“O+C” = a tension between overwhelmed and controlled reactions, and absent or limited resilience; “O” = bias to overwhelmed reactions and absent or limited resilience</a:t>
            </a:r>
            <a:endParaRPr lang="en-GB" sz="1400" dirty="0">
              <a:ln>
                <a:solidFill>
                  <a:srgbClr val="FF0000"/>
                </a:solidFill>
              </a:ln>
              <a:latin typeface="Arial" pitchFamily="34" charset="0"/>
              <a:cs typeface="Arial" pitchFamily="34" charset="0"/>
            </a:endParaRPr>
          </a:p>
        </p:txBody>
      </p:sp>
      <p:sp>
        <p:nvSpPr>
          <p:cNvPr id="26" name="TextBox 25"/>
          <p:cNvSpPr txBox="1"/>
          <p:nvPr/>
        </p:nvSpPr>
        <p:spPr>
          <a:xfrm>
            <a:off x="1676400" y="5638800"/>
            <a:ext cx="7010400" cy="338554"/>
          </a:xfrm>
          <a:prstGeom prst="rect">
            <a:avLst/>
          </a:prstGeom>
          <a:noFill/>
        </p:spPr>
        <p:txBody>
          <a:bodyPr wrap="square" rtlCol="0">
            <a:spAutoFit/>
          </a:bodyPr>
          <a:lstStyle/>
          <a:p>
            <a:r>
              <a:rPr lang="en-GB" sz="1600" dirty="0" smtClean="0">
                <a:ln>
                  <a:solidFill>
                    <a:srgbClr val="FFFF00"/>
                  </a:solidFill>
                </a:ln>
                <a:latin typeface="Arial" pitchFamily="34" charset="0"/>
                <a:cs typeface="Arial" pitchFamily="34" charset="0"/>
              </a:rPr>
              <a:t>“C” = bias towards controlled reactions and absent or limited resilience</a:t>
            </a:r>
            <a:endParaRPr lang="en-GB" sz="1600" dirty="0">
              <a:ln>
                <a:solidFill>
                  <a:srgbClr val="FFFF00"/>
                </a:solidFill>
              </a:ln>
              <a:latin typeface="Arial" pitchFamily="34" charset="0"/>
              <a:cs typeface="Arial" pitchFamily="34" charset="0"/>
            </a:endParaRPr>
          </a:p>
        </p:txBody>
      </p:sp>
      <p:sp>
        <p:nvSpPr>
          <p:cNvPr id="28" name="TextBox 27"/>
          <p:cNvSpPr txBox="1"/>
          <p:nvPr/>
        </p:nvSpPr>
        <p:spPr>
          <a:xfrm>
            <a:off x="1600200" y="5943600"/>
            <a:ext cx="7239000" cy="830997"/>
          </a:xfrm>
          <a:prstGeom prst="rect">
            <a:avLst/>
          </a:prstGeom>
          <a:noFill/>
        </p:spPr>
        <p:txBody>
          <a:bodyPr wrap="square" rtlCol="0">
            <a:spAutoFit/>
          </a:bodyPr>
          <a:lstStyle/>
          <a:p>
            <a:r>
              <a:rPr lang="en-GB" sz="1600" dirty="0" smtClean="0">
                <a:ln>
                  <a:solidFill>
                    <a:srgbClr val="00B050"/>
                  </a:solidFill>
                </a:ln>
                <a:latin typeface="Arial" pitchFamily="34" charset="0"/>
                <a:cs typeface="Arial" pitchFamily="34" charset="0"/>
              </a:rPr>
              <a:t>“O+R” “C+R” and “O+C+R” = overwhelmed and/or controlled grief reactions are countered by a capacity for resilient coping; “R” = bias to resilient coping, and overwhelmed and controlled reactions absent or limited.    </a:t>
            </a:r>
            <a:endParaRPr lang="en-GB" sz="1600" dirty="0">
              <a:ln>
                <a:solidFill>
                  <a:srgbClr val="00B050"/>
                </a:solidFill>
              </a:ln>
              <a:latin typeface="Arial" pitchFamily="34" charset="0"/>
              <a:cs typeface="Arial" pitchFamily="34" charset="0"/>
            </a:endParaRPr>
          </a:p>
        </p:txBody>
      </p:sp>
    </p:spTree>
    <p:extLst>
      <p:ext uri="{BB962C8B-B14F-4D97-AF65-F5344CB8AC3E}">
        <p14:creationId xmlns:p14="http://schemas.microsoft.com/office/powerpoint/2010/main" val="4071246549"/>
      </p:ext>
    </p:extLst>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1680" y="201613"/>
            <a:ext cx="7200800" cy="1077218"/>
          </a:xfrm>
          <a:prstGeom prst="rect">
            <a:avLst/>
          </a:prstGeom>
          <a:noFill/>
        </p:spPr>
        <p:txBody>
          <a:bodyPr wrap="square">
            <a:spAutoFit/>
          </a:bodyPr>
          <a:lstStyle/>
          <a:p>
            <a:pPr algn="ctr">
              <a:defRPr/>
            </a:pPr>
            <a:r>
              <a:rPr lang="en-GB" sz="3200" b="1" dirty="0" smtClean="0">
                <a:solidFill>
                  <a:srgbClr val="7030A0"/>
                </a:solidFill>
                <a:latin typeface="Arial Black" panose="020B0A04020102020204" pitchFamily="34" charset="0"/>
              </a:rPr>
              <a:t>Establishing levels of  vulnerability</a:t>
            </a:r>
            <a:endParaRPr lang="en-GB" sz="3200" b="1" dirty="0">
              <a:solidFill>
                <a:srgbClr val="7030A0"/>
              </a:solidFill>
              <a:latin typeface="Arial Black" panose="020B0A04020102020204" pitchFamily="34" charset="0"/>
            </a:endParaRPr>
          </a:p>
        </p:txBody>
      </p:sp>
      <p:sp>
        <p:nvSpPr>
          <p:cNvPr id="68610" name="TextBox 4"/>
          <p:cNvSpPr txBox="1">
            <a:spLocks noChangeArrowheads="1"/>
          </p:cNvSpPr>
          <p:nvPr/>
        </p:nvSpPr>
        <p:spPr bwMode="auto">
          <a:xfrm>
            <a:off x="468313" y="1556792"/>
            <a:ext cx="8208143" cy="574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Aft>
                <a:spcPts val="600"/>
              </a:spcAft>
              <a:defRPr/>
            </a:pPr>
            <a:r>
              <a:rPr lang="en-GB" sz="2800" dirty="0" smtClean="0">
                <a:latin typeface="Arial" panose="020B0604020202020204" pitchFamily="34" charset="0"/>
                <a:cs typeface="Arial" panose="020B0604020202020204" pitchFamily="34" charset="0"/>
              </a:rPr>
              <a:t>On a scale from 0 -36</a:t>
            </a:r>
          </a:p>
          <a:p>
            <a:pPr>
              <a:spcAft>
                <a:spcPts val="600"/>
              </a:spcAft>
              <a:defRPr/>
            </a:pPr>
            <a:r>
              <a:rPr lang="en-GB" sz="4000" dirty="0" smtClean="0">
                <a:latin typeface="Arial" panose="020B0604020202020204" pitchFamily="34" charset="0"/>
                <a:cs typeface="Arial" panose="020B0604020202020204" pitchFamily="34" charset="0"/>
              </a:rPr>
              <a:t>           </a:t>
            </a:r>
          </a:p>
          <a:p>
            <a:pPr>
              <a:spcAft>
                <a:spcPts val="600"/>
              </a:spcAft>
              <a:defRPr/>
            </a:pPr>
            <a:r>
              <a:rPr lang="en-GB" sz="4000" dirty="0">
                <a:latin typeface="Arial" panose="020B0604020202020204" pitchFamily="34" charset="0"/>
                <a:cs typeface="Arial" panose="020B0604020202020204" pitchFamily="34" charset="0"/>
              </a:rPr>
              <a:t> </a:t>
            </a:r>
            <a:r>
              <a:rPr lang="en-GB" sz="4000" dirty="0" smtClean="0">
                <a:latin typeface="Arial" panose="020B0604020202020204" pitchFamily="34" charset="0"/>
                <a:cs typeface="Arial" panose="020B0604020202020204" pitchFamily="34" charset="0"/>
              </a:rPr>
              <a:t>         severe          &gt; 24</a:t>
            </a:r>
          </a:p>
          <a:p>
            <a:pPr>
              <a:spcAft>
                <a:spcPts val="600"/>
              </a:spcAft>
              <a:defRPr/>
            </a:pPr>
            <a:r>
              <a:rPr lang="en-GB" sz="4000" dirty="0">
                <a:latin typeface="Arial" panose="020B0604020202020204" pitchFamily="34" charset="0"/>
                <a:cs typeface="Arial" panose="020B0604020202020204" pitchFamily="34" charset="0"/>
              </a:rPr>
              <a:t> </a:t>
            </a:r>
            <a:r>
              <a:rPr lang="en-GB" sz="4000" dirty="0" smtClean="0">
                <a:latin typeface="Arial" panose="020B0604020202020204" pitchFamily="34" charset="0"/>
                <a:cs typeface="Arial" panose="020B0604020202020204" pitchFamily="34" charset="0"/>
              </a:rPr>
              <a:t>         high                 21-23</a:t>
            </a:r>
          </a:p>
          <a:p>
            <a:pPr>
              <a:spcAft>
                <a:spcPts val="600"/>
              </a:spcAft>
              <a:defRPr/>
            </a:pPr>
            <a:r>
              <a:rPr lang="en-GB" sz="4000" dirty="0">
                <a:latin typeface="Arial" panose="020B0604020202020204" pitchFamily="34" charset="0"/>
                <a:cs typeface="Arial" panose="020B0604020202020204" pitchFamily="34" charset="0"/>
              </a:rPr>
              <a:t> </a:t>
            </a:r>
            <a:r>
              <a:rPr lang="en-GB" sz="4000" dirty="0" smtClean="0">
                <a:latin typeface="Arial" panose="020B0604020202020204" pitchFamily="34" charset="0"/>
                <a:cs typeface="Arial" panose="020B0604020202020204" pitchFamily="34" charset="0"/>
              </a:rPr>
              <a:t>          low              &lt;  20</a:t>
            </a:r>
          </a:p>
          <a:p>
            <a:pPr>
              <a:spcAft>
                <a:spcPts val="600"/>
              </a:spcAft>
              <a:defRPr/>
            </a:pPr>
            <a:endParaRPr lang="en-GB" sz="2000" dirty="0" smtClean="0">
              <a:latin typeface="Arial" panose="020B0604020202020204" pitchFamily="34" charset="0"/>
              <a:cs typeface="Arial" panose="020B0604020202020204" pitchFamily="34" charset="0"/>
            </a:endParaRPr>
          </a:p>
          <a:p>
            <a:pPr>
              <a:spcAft>
                <a:spcPts val="600"/>
              </a:spcAft>
              <a:defRPr/>
            </a:pPr>
            <a:r>
              <a:rPr lang="en-GB" sz="2000" dirty="0" smtClean="0">
                <a:latin typeface="Arial" panose="020B0604020202020204" pitchFamily="34" charset="0"/>
                <a:cs typeface="Arial" panose="020B0604020202020204" pitchFamily="34" charset="0"/>
              </a:rPr>
              <a:t>(Results published in: Quality of Life Research Journal – </a:t>
            </a:r>
            <a:r>
              <a:rPr lang="en-GB" sz="2000" dirty="0" err="1" smtClean="0">
                <a:latin typeface="Arial" panose="020B0604020202020204" pitchFamily="34" charset="0"/>
                <a:cs typeface="Arial" panose="020B0604020202020204" pitchFamily="34" charset="0"/>
              </a:rPr>
              <a:t>Sim</a:t>
            </a:r>
            <a:r>
              <a:rPr lang="en-GB" sz="2000" dirty="0" smtClean="0">
                <a:latin typeface="Arial" panose="020B0604020202020204" pitchFamily="34" charset="0"/>
                <a:cs typeface="Arial" panose="020B0604020202020204" pitchFamily="34" charset="0"/>
              </a:rPr>
              <a:t>, Machin and </a:t>
            </a:r>
            <a:r>
              <a:rPr lang="en-GB" sz="2000" dirty="0" err="1" smtClean="0">
                <a:latin typeface="Arial" panose="020B0604020202020204" pitchFamily="34" charset="0"/>
                <a:cs typeface="Arial" panose="020B0604020202020204" pitchFamily="34" charset="0"/>
              </a:rPr>
              <a:t>Bartlam</a:t>
            </a:r>
            <a:r>
              <a:rPr lang="en-GB" sz="2000" dirty="0" smtClean="0">
                <a:latin typeface="Arial" panose="020B0604020202020204" pitchFamily="34" charset="0"/>
                <a:cs typeface="Arial" panose="020B0604020202020204" pitchFamily="34" charset="0"/>
              </a:rPr>
              <a:t> 2013)</a:t>
            </a:r>
          </a:p>
          <a:p>
            <a:pPr>
              <a:defRPr/>
            </a:pPr>
            <a:endParaRPr lang="en-GB" sz="2800" dirty="0" smtClean="0">
              <a:latin typeface="Arial" pitchFamily="34" charset="0"/>
              <a:cs typeface="Arial" pitchFamily="34" charset="0"/>
            </a:endParaRPr>
          </a:p>
          <a:p>
            <a:pPr>
              <a:defRPr/>
            </a:pPr>
            <a:endParaRPr lang="en-GB" sz="2800" dirty="0" smtClean="0">
              <a:latin typeface="Arial" pitchFamily="34" charset="0"/>
              <a:cs typeface="Arial" pitchFamily="34" charset="0"/>
            </a:endParaRPr>
          </a:p>
          <a:p>
            <a:pPr>
              <a:defRPr/>
            </a:pPr>
            <a:endParaRPr lang="en-GB" sz="2800" dirty="0" smtClean="0">
              <a:latin typeface="Arial" pitchFamily="34" charset="0"/>
              <a:cs typeface="Arial" pitchFamily="34" charset="0"/>
            </a:endParaRPr>
          </a:p>
        </p:txBody>
      </p:sp>
      <p:pic>
        <p:nvPicPr>
          <p:cNvPr id="5"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867400"/>
            <a:ext cx="156740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527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86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7030A0"/>
                </a:solidFill>
                <a:latin typeface="Arial Black" panose="020B0A04020102020204" pitchFamily="34" charset="0"/>
                <a:cs typeface="Arial" panose="020B0604020202020204" pitchFamily="34" charset="0"/>
              </a:rPr>
              <a:t>    The purpose of grief measures to aid practice </a:t>
            </a:r>
            <a:endParaRPr lang="en-GB" sz="2400" dirty="0">
              <a:solidFill>
                <a:srgbClr val="7030A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40768"/>
            <a:ext cx="8229600" cy="5328592"/>
          </a:xfrm>
        </p:spPr>
        <p:txBody>
          <a:bodyPr>
            <a:noAutofit/>
          </a:bodyPr>
          <a:lstStyle/>
          <a:p>
            <a:pPr marL="0" indent="0">
              <a:buNone/>
            </a:pPr>
            <a:r>
              <a:rPr lang="en-GB" sz="2400" dirty="0" smtClean="0">
                <a:solidFill>
                  <a:srgbClr val="FF0000"/>
                </a:solidFill>
                <a:latin typeface="Arial" panose="020B0604020202020204" pitchFamily="34" charset="0"/>
                <a:cs typeface="Arial" panose="020B0604020202020204" pitchFamily="34" charset="0"/>
              </a:rPr>
              <a:t>Organisations and individual practitioners need to demonstrate best practice, by:</a:t>
            </a:r>
          </a:p>
          <a:p>
            <a:pPr marL="0" indent="0">
              <a:buNone/>
            </a:pP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Working towards agreed </a:t>
            </a:r>
            <a:r>
              <a:rPr lang="en-GB" sz="2400" b="1" dirty="0" smtClean="0">
                <a:solidFill>
                  <a:srgbClr val="FF0000"/>
                </a:solidFill>
                <a:latin typeface="Arial" panose="020B0604020202020204" pitchFamily="34" charset="0"/>
                <a:cs typeface="Arial" panose="020B0604020202020204" pitchFamily="34" charset="0"/>
              </a:rPr>
              <a:t>practice standards </a:t>
            </a:r>
            <a:r>
              <a:rPr lang="en-GB" sz="2400" dirty="0" smtClean="0">
                <a:latin typeface="Arial" panose="020B0604020202020204" pitchFamily="34" charset="0"/>
                <a:cs typeface="Arial" panose="020B0604020202020204" pitchFamily="34" charset="0"/>
              </a:rPr>
              <a:t>across the sector - Bereavement Care Service Standards (2014)</a:t>
            </a:r>
          </a:p>
          <a:p>
            <a:r>
              <a:rPr lang="en-GB" sz="2400" dirty="0" smtClean="0">
                <a:latin typeface="Arial" panose="020B0604020202020204" pitchFamily="34" charset="0"/>
                <a:cs typeface="Arial" panose="020B0604020202020204" pitchFamily="34" charset="0"/>
              </a:rPr>
              <a:t>Recognising the need to provide appropriately </a:t>
            </a:r>
            <a:r>
              <a:rPr lang="en-GB" sz="2400" b="1" dirty="0" smtClean="0">
                <a:solidFill>
                  <a:srgbClr val="FF0000"/>
                </a:solidFill>
                <a:latin typeface="Arial" panose="020B0604020202020204" pitchFamily="34" charset="0"/>
                <a:cs typeface="Arial" panose="020B0604020202020204" pitchFamily="34" charset="0"/>
              </a:rPr>
              <a:t>varied provision </a:t>
            </a:r>
            <a:r>
              <a:rPr lang="en-GB" sz="2400" dirty="0" smtClean="0">
                <a:latin typeface="Arial" panose="020B0604020202020204" pitchFamily="34" charset="0"/>
                <a:cs typeface="Arial" panose="020B0604020202020204" pitchFamily="34" charset="0"/>
              </a:rPr>
              <a:t>for the varied grief needs of clients – NICE guidance on levels of intervention</a:t>
            </a:r>
          </a:p>
          <a:p>
            <a:r>
              <a:rPr lang="en-GB" sz="2400" dirty="0" smtClean="0">
                <a:latin typeface="Arial" panose="020B0604020202020204" pitchFamily="34" charset="0"/>
                <a:cs typeface="Arial" panose="020B0604020202020204" pitchFamily="34" charset="0"/>
              </a:rPr>
              <a:t>Focusing on intervention standards – scrutiny of </a:t>
            </a:r>
            <a:r>
              <a:rPr lang="en-GB" sz="2400" b="1" dirty="0" smtClean="0">
                <a:solidFill>
                  <a:srgbClr val="FF0000"/>
                </a:solidFill>
                <a:latin typeface="Arial" panose="020B0604020202020204" pitchFamily="34" charset="0"/>
                <a:cs typeface="Arial" panose="020B0604020202020204" pitchFamily="34" charset="0"/>
              </a:rPr>
              <a:t>processes</a:t>
            </a:r>
            <a:r>
              <a:rPr lang="en-GB" sz="2400" dirty="0" smtClean="0">
                <a:latin typeface="Arial" panose="020B0604020202020204" pitchFamily="34" charset="0"/>
                <a:cs typeface="Arial" panose="020B0604020202020204" pitchFamily="34" charset="0"/>
              </a:rPr>
              <a:t> and appraising </a:t>
            </a:r>
            <a:r>
              <a:rPr lang="en-GB" sz="2400" b="1" dirty="0" smtClean="0">
                <a:solidFill>
                  <a:srgbClr val="FF0000"/>
                </a:solidFill>
                <a:latin typeface="Arial" panose="020B0604020202020204" pitchFamily="34" charset="0"/>
                <a:cs typeface="Arial" panose="020B0604020202020204" pitchFamily="34" charset="0"/>
              </a:rPr>
              <a:t>outcomes</a:t>
            </a:r>
          </a:p>
          <a:p>
            <a:r>
              <a:rPr lang="en-GB" sz="2400" dirty="0" smtClean="0">
                <a:latin typeface="Arial" panose="020B0604020202020204" pitchFamily="34" charset="0"/>
                <a:cs typeface="Arial" panose="020B0604020202020204" pitchFamily="34" charset="0"/>
              </a:rPr>
              <a:t>Addressing the requirements of commissioning bodies for </a:t>
            </a:r>
            <a:r>
              <a:rPr lang="en-GB" sz="2400" b="1" dirty="0" smtClean="0">
                <a:solidFill>
                  <a:srgbClr val="FF0000"/>
                </a:solidFill>
                <a:latin typeface="Arial" panose="020B0604020202020204" pitchFamily="34" charset="0"/>
                <a:cs typeface="Arial" panose="020B0604020202020204" pitchFamily="34" charset="0"/>
              </a:rPr>
              <a:t>evidence</a:t>
            </a:r>
            <a:r>
              <a:rPr lang="en-GB" sz="2400" b="1"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of appropriate and effective interventions</a:t>
            </a:r>
          </a:p>
          <a:p>
            <a:pPr marL="0" indent="0">
              <a:buNone/>
            </a:pPr>
            <a:r>
              <a:rPr lang="en-GB" sz="2400" dirty="0" smtClean="0"/>
              <a:t> </a:t>
            </a:r>
            <a:endParaRPr lang="en-GB" sz="2400" dirty="0">
              <a:solidFill>
                <a:srgbClr val="7030A0"/>
              </a:solidFill>
              <a:latin typeface="Arial Black" panose="020B0A04020102020204" pitchFamily="34" charset="0"/>
            </a:endParaRPr>
          </a:p>
        </p:txBody>
      </p:sp>
      <p:pic>
        <p:nvPicPr>
          <p:cNvPr id="4"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98510"/>
            <a:ext cx="864096" cy="488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39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754562"/>
          </a:xfrm>
        </p:spPr>
        <p:txBody>
          <a:bodyPr>
            <a:normAutofit/>
          </a:bodyPr>
          <a:lstStyle/>
          <a:p>
            <a:r>
              <a:rPr lang="en-GB" dirty="0" smtClean="0">
                <a:solidFill>
                  <a:srgbClr val="7030A0"/>
                </a:solidFill>
                <a:latin typeface="Arial Black" panose="020B0A04020102020204" pitchFamily="34" charset="0"/>
              </a:rPr>
              <a:t>The AAG in practice – assessment / intervention / outcome</a:t>
            </a:r>
            <a:endParaRPr lang="en-GB" dirty="0">
              <a:solidFill>
                <a:srgbClr val="7030A0"/>
              </a:solidFill>
              <a:latin typeface="Arial Black" panose="020B0A04020102020204" pitchFamily="34" charset="0"/>
            </a:endParaRPr>
          </a:p>
        </p:txBody>
      </p:sp>
      <p:pic>
        <p:nvPicPr>
          <p:cNvPr id="3"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5943600"/>
            <a:ext cx="1135359" cy="563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1532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827584" y="836712"/>
            <a:ext cx="7630616" cy="1152426"/>
          </a:xfrm>
        </p:spPr>
        <p:txBody>
          <a:bodyPr>
            <a:normAutofit/>
          </a:bodyPr>
          <a:lstStyle/>
          <a:p>
            <a:pPr>
              <a:defRPr/>
            </a:pPr>
            <a:r>
              <a:rPr lang="en-GB" altLang="en-US" sz="3200" dirty="0">
                <a:solidFill>
                  <a:srgbClr val="7030A0"/>
                </a:solidFill>
                <a:latin typeface="Arial Black" panose="020B0A04020102020204" pitchFamily="34" charset="0"/>
              </a:rPr>
              <a:t>The </a:t>
            </a:r>
            <a:r>
              <a:rPr lang="en-GB" altLang="en-US" sz="3200" dirty="0" smtClean="0">
                <a:solidFill>
                  <a:srgbClr val="7030A0"/>
                </a:solidFill>
                <a:latin typeface="Arial Black" panose="020B0A04020102020204" pitchFamily="34" charset="0"/>
              </a:rPr>
              <a:t>practice functions of </a:t>
            </a:r>
            <a:r>
              <a:rPr lang="en-GB" altLang="en-US" sz="3200" dirty="0">
                <a:solidFill>
                  <a:srgbClr val="7030A0"/>
                </a:solidFill>
                <a:latin typeface="Arial Black" panose="020B0A04020102020204" pitchFamily="34" charset="0"/>
              </a:rPr>
              <a:t>the AAG </a:t>
            </a:r>
            <a:r>
              <a:rPr lang="en-GB" altLang="en-US" sz="3200" dirty="0" smtClean="0">
                <a:solidFill>
                  <a:srgbClr val="7030A0"/>
                </a:solidFill>
                <a:latin typeface="Arial Black" panose="020B0A04020102020204" pitchFamily="34" charset="0"/>
              </a:rPr>
              <a:t>scale </a:t>
            </a:r>
            <a:endParaRPr lang="en-GB" sz="3200" dirty="0">
              <a:solidFill>
                <a:srgbClr val="7030A0"/>
              </a:solidFill>
              <a:latin typeface="Arial Black" panose="020B0A04020102020204" pitchFamily="34" charset="0"/>
            </a:endParaRPr>
          </a:p>
        </p:txBody>
      </p:sp>
      <p:sp>
        <p:nvSpPr>
          <p:cNvPr id="22531" name="Rectangle 3"/>
          <p:cNvSpPr>
            <a:spLocks noGrp="1" noChangeArrowheads="1"/>
          </p:cNvSpPr>
          <p:nvPr>
            <p:ph type="body" idx="1"/>
          </p:nvPr>
        </p:nvSpPr>
        <p:spPr>
          <a:xfrm>
            <a:off x="685800" y="2193925"/>
            <a:ext cx="7772400" cy="4114800"/>
          </a:xfrm>
          <a:noFill/>
        </p:spPr>
        <p:txBody>
          <a:bodyPr>
            <a:normAutofit/>
          </a:bodyPr>
          <a:lstStyle/>
          <a:p>
            <a:pPr marL="0" indent="0">
              <a:buNone/>
            </a:pPr>
            <a:endParaRPr lang="en-GB" sz="2000" dirty="0" smtClean="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a:t>
            </a:r>
            <a:r>
              <a:rPr lang="en-GB" sz="2400" dirty="0" smtClean="0">
                <a:latin typeface="Arial" panose="020B0604020202020204" pitchFamily="34" charset="0"/>
                <a:cs typeface="Arial" panose="020B0604020202020204" pitchFamily="34" charset="0"/>
              </a:rPr>
              <a:t>o facilitate </a:t>
            </a:r>
            <a:r>
              <a:rPr lang="en-GB" sz="2400" dirty="0">
                <a:latin typeface="Arial" panose="020B0604020202020204" pitchFamily="34" charset="0"/>
                <a:cs typeface="Arial" panose="020B0604020202020204" pitchFamily="34" charset="0"/>
              </a:rPr>
              <a:t>the process of </a:t>
            </a:r>
            <a:r>
              <a:rPr lang="en-GB" sz="2400" b="1" dirty="0">
                <a:solidFill>
                  <a:srgbClr val="FF0000"/>
                </a:solidFill>
                <a:latin typeface="Arial" panose="020B0604020202020204" pitchFamily="34" charset="0"/>
                <a:cs typeface="Arial" panose="020B0604020202020204" pitchFamily="34" charset="0"/>
              </a:rPr>
              <a:t>assessment</a:t>
            </a:r>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a:t>
            </a:r>
            <a:r>
              <a:rPr lang="en-GB" sz="2400" dirty="0" smtClean="0">
                <a:latin typeface="Arial" panose="020B0604020202020204" pitchFamily="34" charset="0"/>
                <a:cs typeface="Arial" panose="020B0604020202020204" pitchFamily="34" charset="0"/>
              </a:rPr>
              <a:t>o facilitate </a:t>
            </a:r>
            <a:r>
              <a:rPr lang="en-GB" sz="2400" dirty="0">
                <a:latin typeface="Arial" panose="020B0604020202020204" pitchFamily="34" charset="0"/>
                <a:cs typeface="Arial" panose="020B0604020202020204" pitchFamily="34" charset="0"/>
              </a:rPr>
              <a:t>the </a:t>
            </a:r>
            <a:r>
              <a:rPr lang="en-GB" sz="2400" b="1" dirty="0">
                <a:solidFill>
                  <a:srgbClr val="FF0000"/>
                </a:solidFill>
                <a:latin typeface="Arial" panose="020B0604020202020204" pitchFamily="34" charset="0"/>
                <a:cs typeface="Arial" panose="020B0604020202020204" pitchFamily="34" charset="0"/>
              </a:rPr>
              <a:t>telling of the story</a:t>
            </a:r>
            <a:r>
              <a:rPr lang="en-GB" sz="2400" dirty="0">
                <a:latin typeface="Arial" panose="020B0604020202020204" pitchFamily="34" charset="0"/>
                <a:cs typeface="Arial" panose="020B0604020202020204" pitchFamily="34" charset="0"/>
              </a:rPr>
              <a:t> of loss </a:t>
            </a:r>
            <a:endParaRPr lang="en-GB" sz="2400" dirty="0" smtClean="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as </a:t>
            </a:r>
            <a:r>
              <a:rPr lang="en-GB" sz="2400" dirty="0">
                <a:latin typeface="Arial" panose="020B0604020202020204" pitchFamily="34" charset="0"/>
                <a:cs typeface="Arial" panose="020B0604020202020204" pitchFamily="34" charset="0"/>
              </a:rPr>
              <a:t>a guide to </a:t>
            </a:r>
            <a:r>
              <a:rPr lang="en-GB" sz="2400" b="1" dirty="0">
                <a:solidFill>
                  <a:srgbClr val="FF0000"/>
                </a:solidFill>
                <a:latin typeface="Arial" panose="020B0604020202020204" pitchFamily="34" charset="0"/>
                <a:cs typeface="Arial" panose="020B0604020202020204" pitchFamily="34" charset="0"/>
              </a:rPr>
              <a:t>therapy </a:t>
            </a:r>
            <a:r>
              <a:rPr lang="en-GB" sz="2400" dirty="0">
                <a:latin typeface="Arial" panose="020B0604020202020204" pitchFamily="34" charset="0"/>
                <a:cs typeface="Arial" panose="020B0604020202020204" pitchFamily="34" charset="0"/>
              </a:rPr>
              <a:t>(or other intervention</a:t>
            </a:r>
            <a:r>
              <a:rPr lang="en-GB" sz="2400" dirty="0" smtClean="0">
                <a:latin typeface="Arial" panose="020B0604020202020204" pitchFamily="34" charset="0"/>
                <a:cs typeface="Arial" panose="020B0604020202020204" pitchFamily="34" charset="0"/>
              </a:rPr>
              <a:t>)</a:t>
            </a:r>
          </a:p>
          <a:p>
            <a:pPr marL="0" indent="0">
              <a:buNone/>
            </a:pPr>
            <a:endParaRPr lang="en-GB" sz="2400" dirty="0">
              <a:solidFill>
                <a:srgbClr val="FF0000"/>
              </a:solidFill>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to provide </a:t>
            </a:r>
            <a:r>
              <a:rPr lang="en-GB" sz="2400" dirty="0">
                <a:latin typeface="Arial" panose="020B0604020202020204" pitchFamily="34" charset="0"/>
                <a:cs typeface="Arial" panose="020B0604020202020204" pitchFamily="34" charset="0"/>
              </a:rPr>
              <a:t>a measure of </a:t>
            </a:r>
            <a:r>
              <a:rPr lang="en-GB" sz="2400" b="1" dirty="0">
                <a:solidFill>
                  <a:srgbClr val="FF0000"/>
                </a:solidFill>
                <a:latin typeface="Arial" panose="020B0604020202020204" pitchFamily="34" charset="0"/>
                <a:cs typeface="Arial" panose="020B0604020202020204" pitchFamily="34" charset="0"/>
              </a:rPr>
              <a:t>change</a:t>
            </a:r>
            <a:endParaRPr lang="en-GB" sz="2400" b="1" dirty="0">
              <a:latin typeface="Arial" panose="020B0604020202020204" pitchFamily="34" charset="0"/>
              <a:cs typeface="Arial" panose="020B0604020202020204" pitchFamily="34" charset="0"/>
            </a:endParaRPr>
          </a:p>
          <a:p>
            <a:pPr marL="0" indent="0">
              <a:buClr>
                <a:schemeClr val="tx1"/>
              </a:buClr>
              <a:buNone/>
            </a:pPr>
            <a:endParaRPr lang="en-GB" altLang="en-US" sz="2400" i="1" dirty="0" smtClean="0">
              <a:latin typeface="Arial" panose="020B0604020202020204" pitchFamily="34" charset="0"/>
              <a:cs typeface="Arial" panose="020B0604020202020204" pitchFamily="34" charset="0"/>
            </a:endParaRPr>
          </a:p>
        </p:txBody>
      </p:sp>
      <p:pic>
        <p:nvPicPr>
          <p:cNvPr id="22532"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6096000"/>
            <a:ext cx="1135359" cy="563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27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latin typeface="Arial Black" panose="020B0A04020102020204" pitchFamily="34" charset="0"/>
              </a:rPr>
              <a:t>   A practice protocol for using the AAG </a:t>
            </a:r>
            <a:endParaRPr lang="en-GB" dirty="0">
              <a:solidFill>
                <a:srgbClr val="7030A0"/>
              </a:solidFill>
              <a:latin typeface="Arial Black" panose="020B0A04020102020204" pitchFamily="34" charset="0"/>
            </a:endParaRPr>
          </a:p>
        </p:txBody>
      </p:sp>
      <p:sp>
        <p:nvSpPr>
          <p:cNvPr id="3" name="Content Placeholder 2"/>
          <p:cNvSpPr>
            <a:spLocks noGrp="1"/>
          </p:cNvSpPr>
          <p:nvPr>
            <p:ph idx="1"/>
          </p:nvPr>
        </p:nvSpPr>
        <p:spPr>
          <a:xfrm>
            <a:off x="457200" y="1600200"/>
            <a:ext cx="8229600" cy="4800600"/>
          </a:xfrm>
        </p:spPr>
        <p:txBody>
          <a:bodyPr>
            <a:normAutofit lnSpcReduction="10000"/>
          </a:bodyPr>
          <a:lstStyle/>
          <a:p>
            <a:pPr marL="0" indent="0">
              <a:buNone/>
            </a:pPr>
            <a:r>
              <a:rPr lang="en-GB" dirty="0" err="1" smtClean="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explaining</a:t>
            </a:r>
            <a:r>
              <a:rPr lang="en-GB" dirty="0" smtClean="0">
                <a:solidFill>
                  <a:srgbClr val="0070C0"/>
                </a:solidFill>
                <a:latin typeface="Arial" panose="020B0604020202020204" pitchFamily="34" charset="0"/>
                <a:cs typeface="Arial" panose="020B0604020202020204" pitchFamily="34" charset="0"/>
              </a:rPr>
              <a:t> the purpose of the scale </a:t>
            </a: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ii) explaining the </a:t>
            </a:r>
            <a:r>
              <a:rPr lang="en-GB" dirty="0" smtClean="0">
                <a:solidFill>
                  <a:srgbClr val="0070C0"/>
                </a:solidFill>
                <a:latin typeface="Arial" panose="020B0604020202020204" pitchFamily="34" charset="0"/>
                <a:cs typeface="Arial" panose="020B0604020202020204" pitchFamily="34" charset="0"/>
              </a:rPr>
              <a:t>practicalities</a:t>
            </a:r>
            <a:r>
              <a:rPr lang="en-GB" dirty="0" smtClean="0">
                <a:latin typeface="Arial" panose="020B0604020202020204" pitchFamily="34" charset="0"/>
                <a:cs typeface="Arial" panose="020B0604020202020204" pitchFamily="34" charset="0"/>
              </a:rPr>
              <a:t> of the scale including - there </a:t>
            </a:r>
            <a:r>
              <a:rPr lang="en-GB" dirty="0">
                <a:latin typeface="Arial" panose="020B0604020202020204" pitchFamily="34" charset="0"/>
                <a:cs typeface="Arial" panose="020B0604020202020204" pitchFamily="34" charset="0"/>
              </a:rPr>
              <a:t>are </a:t>
            </a:r>
            <a:r>
              <a:rPr lang="en-GB" dirty="0">
                <a:solidFill>
                  <a:srgbClr val="0070C0"/>
                </a:solidFill>
                <a:latin typeface="Arial" panose="020B0604020202020204" pitchFamily="34" charset="0"/>
                <a:cs typeface="Arial" panose="020B0604020202020204" pitchFamily="34" charset="0"/>
              </a:rPr>
              <a:t>no right or wrong </a:t>
            </a:r>
            <a:r>
              <a:rPr lang="en-GB" dirty="0" smtClean="0">
                <a:solidFill>
                  <a:srgbClr val="0070C0"/>
                </a:solidFill>
                <a:latin typeface="Arial" panose="020B0604020202020204" pitchFamily="34" charset="0"/>
                <a:cs typeface="Arial" panose="020B0604020202020204" pitchFamily="34" charset="0"/>
              </a:rPr>
              <a:t>answers</a:t>
            </a:r>
            <a:r>
              <a:rPr lang="en-GB" dirty="0" smtClean="0">
                <a:latin typeface="Arial" panose="020B0604020202020204" pitchFamily="34" charset="0"/>
                <a:cs typeface="Arial" panose="020B0604020202020204" pitchFamily="34" charset="0"/>
              </a:rPr>
              <a:t> and the opportunity for the client’s own </a:t>
            </a:r>
            <a:r>
              <a:rPr lang="en-GB" dirty="0" smtClean="0">
                <a:solidFill>
                  <a:srgbClr val="0070C0"/>
                </a:solidFill>
                <a:latin typeface="Arial" panose="020B0604020202020204" pitchFamily="34" charset="0"/>
                <a:cs typeface="Arial" panose="020B0604020202020204" pitchFamily="34" charset="0"/>
              </a:rPr>
              <a:t>qualitative responses </a:t>
            </a:r>
            <a:r>
              <a:rPr lang="en-GB" dirty="0" smtClean="0">
                <a:latin typeface="Arial" panose="020B0604020202020204" pitchFamily="34" charset="0"/>
                <a:cs typeface="Arial" panose="020B0604020202020204" pitchFamily="34" charset="0"/>
              </a:rPr>
              <a:t>to the scale</a:t>
            </a:r>
          </a:p>
          <a:p>
            <a:pPr marL="0" indent="0">
              <a:buNone/>
            </a:pPr>
            <a:r>
              <a:rPr lang="en-GB" dirty="0" smtClean="0">
                <a:latin typeface="Arial" panose="020B0604020202020204" pitchFamily="34" charset="0"/>
                <a:cs typeface="Arial" panose="020B0604020202020204" pitchFamily="34" charset="0"/>
              </a:rPr>
              <a:t>iii) post-use reflection about how the </a:t>
            </a:r>
            <a:r>
              <a:rPr lang="en-GB" dirty="0" smtClean="0">
                <a:solidFill>
                  <a:srgbClr val="0070C0"/>
                </a:solidFill>
                <a:latin typeface="Arial" panose="020B0604020202020204" pitchFamily="34" charset="0"/>
                <a:cs typeface="Arial" panose="020B0604020202020204" pitchFamily="34" charset="0"/>
              </a:rPr>
              <a:t>process</a:t>
            </a:r>
            <a:r>
              <a:rPr lang="en-GB" dirty="0" smtClean="0">
                <a:latin typeface="Arial" panose="020B0604020202020204" pitchFamily="34" charset="0"/>
                <a:cs typeface="Arial" panose="020B0604020202020204" pitchFamily="34" charset="0"/>
              </a:rPr>
              <a:t> felt and </a:t>
            </a:r>
            <a:r>
              <a:rPr lang="en-GB" dirty="0" smtClean="0">
                <a:solidFill>
                  <a:srgbClr val="0070C0"/>
                </a:solidFill>
                <a:latin typeface="Arial" panose="020B0604020202020204" pitchFamily="34" charset="0"/>
                <a:cs typeface="Arial" panose="020B0604020202020204" pitchFamily="34" charset="0"/>
              </a:rPr>
              <a:t>significant aspects </a:t>
            </a:r>
            <a:r>
              <a:rPr lang="en-GB" dirty="0" smtClean="0">
                <a:latin typeface="Arial" panose="020B0604020202020204" pitchFamily="34" charset="0"/>
                <a:cs typeface="Arial" panose="020B0604020202020204" pitchFamily="34" charset="0"/>
              </a:rPr>
              <a:t>emerging</a:t>
            </a:r>
          </a:p>
          <a:p>
            <a:pPr marL="0" indent="0">
              <a:buNone/>
            </a:pPr>
            <a:r>
              <a:rPr lang="en-GB" dirty="0" smtClean="0">
                <a:latin typeface="Arial" panose="020B0604020202020204" pitchFamily="34" charset="0"/>
                <a:cs typeface="Arial" panose="020B0604020202020204" pitchFamily="34" charset="0"/>
              </a:rPr>
              <a:t>iv) (For the practitioner) </a:t>
            </a:r>
            <a:r>
              <a:rPr lang="en-GB" dirty="0" smtClean="0">
                <a:solidFill>
                  <a:srgbClr val="0070C0"/>
                </a:solidFill>
                <a:latin typeface="Arial" panose="020B0604020202020204" pitchFamily="34" charset="0"/>
                <a:cs typeface="Arial" panose="020B0604020202020204" pitchFamily="34" charset="0"/>
              </a:rPr>
              <a:t>reflect on the evidence</a:t>
            </a:r>
            <a:r>
              <a:rPr lang="en-GB" dirty="0" smtClean="0">
                <a:latin typeface="Arial" panose="020B0604020202020204" pitchFamily="34" charset="0"/>
                <a:cs typeface="Arial" panose="020B0604020202020204" pitchFamily="34" charset="0"/>
              </a:rPr>
              <a:t> and </a:t>
            </a:r>
            <a:r>
              <a:rPr lang="en-GB" dirty="0" smtClean="0">
                <a:solidFill>
                  <a:srgbClr val="0070C0"/>
                </a:solidFill>
                <a:latin typeface="Arial" panose="020B0604020202020204" pitchFamily="34" charset="0"/>
                <a:cs typeface="Arial" panose="020B0604020202020204" pitchFamily="34" charset="0"/>
              </a:rPr>
              <a:t>appraise the level of vulnerability</a:t>
            </a:r>
            <a:endParaRPr lang="en-GB" dirty="0">
              <a:solidFill>
                <a:srgbClr val="0070C0"/>
              </a:solidFill>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4"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6096000"/>
            <a:ext cx="9906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957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7030A0"/>
                </a:solidFill>
                <a:latin typeface="Arial Black" panose="020B0A04020102020204" pitchFamily="34" charset="0"/>
              </a:rPr>
              <a:t>    Use the quantitative and qualitative evidence from the AAG</a:t>
            </a:r>
            <a:endParaRPr lang="en-GB" sz="3200" dirty="0">
              <a:solidFill>
                <a:srgbClr val="7030A0"/>
              </a:solidFill>
              <a:latin typeface="Arial Black" panose="020B0A04020102020204" pitchFamily="34" charset="0"/>
            </a:endParaRPr>
          </a:p>
        </p:txBody>
      </p:sp>
      <p:sp>
        <p:nvSpPr>
          <p:cNvPr id="3" name="Content Placeholder 2"/>
          <p:cNvSpPr>
            <a:spLocks noGrp="1"/>
          </p:cNvSpPr>
          <p:nvPr>
            <p:ph idx="1"/>
          </p:nvPr>
        </p:nvSpPr>
        <p:spPr>
          <a:xfrm>
            <a:off x="107504" y="1600200"/>
            <a:ext cx="8579296" cy="4525963"/>
          </a:xfrm>
        </p:spPr>
        <p:txBody>
          <a:bodyPr/>
          <a:lstStyle/>
          <a:p>
            <a:endParaRPr lang="en-GB" dirty="0"/>
          </a:p>
        </p:txBody>
      </p:sp>
      <p:sp>
        <p:nvSpPr>
          <p:cNvPr id="4" name="Rectangle 3"/>
          <p:cNvSpPr/>
          <p:nvPr/>
        </p:nvSpPr>
        <p:spPr>
          <a:xfrm>
            <a:off x="268288" y="2420888"/>
            <a:ext cx="8192144" cy="1384995"/>
          </a:xfrm>
          <a:prstGeom prst="rect">
            <a:avLst/>
          </a:prstGeom>
        </p:spPr>
        <p:txBody>
          <a:bodyPr wrap="square">
            <a:spAutoFit/>
          </a:bodyPr>
          <a:lstStyle/>
          <a:p>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to determine the</a:t>
            </a:r>
            <a:r>
              <a:rPr lang="en-GB" sz="2800" b="1" dirty="0">
                <a:solidFill>
                  <a:srgbClr val="0070C0"/>
                </a:solidFill>
                <a:latin typeface="Arial" panose="020B0604020202020204" pitchFamily="34" charset="0"/>
                <a:cs typeface="Arial" panose="020B0604020202020204" pitchFamily="34" charset="0"/>
              </a:rPr>
              <a:t> kind of support service </a:t>
            </a:r>
            <a:r>
              <a:rPr lang="en-GB" sz="2800" dirty="0">
                <a:solidFill>
                  <a:srgbClr val="0070C0"/>
                </a:solidFill>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that</a:t>
            </a:r>
            <a:r>
              <a:rPr lang="en-GB" sz="2800" dirty="0">
                <a:solidFill>
                  <a:srgbClr val="0070C0"/>
                </a:solidFill>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is </a:t>
            </a:r>
            <a:r>
              <a:rPr lang="en-GB" sz="2800" dirty="0" smtClean="0">
                <a:latin typeface="Arial" panose="020B0604020202020204" pitchFamily="34" charset="0"/>
                <a:cs typeface="Arial" panose="020B0604020202020204" pitchFamily="34" charset="0"/>
              </a:rPr>
              <a:t> most </a:t>
            </a:r>
            <a:r>
              <a:rPr lang="en-GB" sz="2800" dirty="0">
                <a:latin typeface="Arial" panose="020B0604020202020204" pitchFamily="34" charset="0"/>
                <a:cs typeface="Arial" panose="020B0604020202020204" pitchFamily="34" charset="0"/>
              </a:rPr>
              <a:t>appropriate </a:t>
            </a:r>
            <a:r>
              <a:rPr lang="en-GB" sz="2800" dirty="0" smtClean="0">
                <a:latin typeface="Arial" panose="020B0604020202020204" pitchFamily="34" charset="0"/>
                <a:cs typeface="Arial" panose="020B0604020202020204" pitchFamily="34" charset="0"/>
              </a:rPr>
              <a:t>for the </a:t>
            </a:r>
            <a:r>
              <a:rPr lang="en-GB" sz="2800" dirty="0">
                <a:latin typeface="Arial" panose="020B0604020202020204" pitchFamily="34" charset="0"/>
                <a:cs typeface="Arial" panose="020B0604020202020204" pitchFamily="34" charset="0"/>
              </a:rPr>
              <a:t>client</a:t>
            </a:r>
            <a:r>
              <a:rPr lang="en-GB" sz="2800" dirty="0" smtClean="0">
                <a:latin typeface="Arial" panose="020B0604020202020204" pitchFamily="34" charset="0"/>
                <a:cs typeface="Arial" panose="020B0604020202020204" pitchFamily="34" charset="0"/>
              </a:rPr>
              <a:t>.</a:t>
            </a:r>
            <a:endParaRPr lang="en-GB" sz="2800" dirty="0">
              <a:latin typeface="Arial" panose="020B0604020202020204" pitchFamily="34" charset="0"/>
              <a:cs typeface="Arial" panose="020B0604020202020204" pitchFamily="34" charset="0"/>
            </a:endParaRPr>
          </a:p>
        </p:txBody>
      </p:sp>
      <p:pic>
        <p:nvPicPr>
          <p:cNvPr id="5"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6019800"/>
            <a:ext cx="9906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221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latin typeface="Arial Black" panose="020B0A04020102020204" pitchFamily="34" charset="0"/>
              </a:rPr>
              <a:t>      </a:t>
            </a:r>
            <a:r>
              <a:rPr lang="en-GB" sz="3600" dirty="0" smtClean="0">
                <a:solidFill>
                  <a:srgbClr val="7030A0"/>
                </a:solidFill>
                <a:latin typeface="Arial Black" panose="020B0A04020102020204" pitchFamily="34" charset="0"/>
              </a:rPr>
              <a:t>Using assessment to appraise the level of client need </a:t>
            </a:r>
            <a:endParaRPr lang="en-GB" sz="3600" dirty="0">
              <a:solidFill>
                <a:srgbClr val="7030A0"/>
              </a:solidFill>
              <a:latin typeface="Arial Black" panose="020B0A040201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468108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Table Placeholder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5536" y="322101"/>
            <a:ext cx="1207367" cy="563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ular Callout 4"/>
          <p:cNvSpPr/>
          <p:nvPr/>
        </p:nvSpPr>
        <p:spPr>
          <a:xfrm rot="1944936">
            <a:off x="5646251" y="1992815"/>
            <a:ext cx="736704" cy="507631"/>
          </a:xfrm>
          <a:prstGeom prst="wedgeRectCallout">
            <a:avLst>
              <a:gd name="adj1" fmla="val -25203"/>
              <a:gd name="adj2" fmla="val 9607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&gt;24</a:t>
            </a:r>
            <a:endParaRPr lang="en-GB" dirty="0">
              <a:solidFill>
                <a:schemeClr val="tx1"/>
              </a:solidFill>
            </a:endParaRPr>
          </a:p>
        </p:txBody>
      </p:sp>
      <p:sp>
        <p:nvSpPr>
          <p:cNvPr id="6" name="Rectangular Callout 5"/>
          <p:cNvSpPr/>
          <p:nvPr/>
        </p:nvSpPr>
        <p:spPr>
          <a:xfrm rot="2422086">
            <a:off x="6782215" y="3147528"/>
            <a:ext cx="778250" cy="619213"/>
          </a:xfrm>
          <a:prstGeom prst="wedgeRectCallout">
            <a:avLst>
              <a:gd name="adj1" fmla="val -15007"/>
              <a:gd name="adj2" fmla="val 8435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21-23</a:t>
            </a:r>
            <a:endParaRPr lang="en-GB" dirty="0">
              <a:solidFill>
                <a:schemeClr val="tx1"/>
              </a:solidFill>
            </a:endParaRPr>
          </a:p>
        </p:txBody>
      </p:sp>
      <p:sp>
        <p:nvSpPr>
          <p:cNvPr id="7" name="Rectangular Callout 6"/>
          <p:cNvSpPr/>
          <p:nvPr/>
        </p:nvSpPr>
        <p:spPr>
          <a:xfrm rot="2223765">
            <a:off x="8060683" y="4759577"/>
            <a:ext cx="1002908" cy="512460"/>
          </a:xfrm>
          <a:prstGeom prst="wedgeRectCallout">
            <a:avLst>
              <a:gd name="adj1" fmla="val -16686"/>
              <a:gd name="adj2" fmla="val 10150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&lt;20</a:t>
            </a:r>
            <a:endParaRPr lang="en-GB" dirty="0">
              <a:solidFill>
                <a:schemeClr val="tx1"/>
              </a:solidFill>
            </a:endParaRPr>
          </a:p>
        </p:txBody>
      </p:sp>
    </p:spTree>
    <p:extLst>
      <p:ext uri="{BB962C8B-B14F-4D97-AF65-F5344CB8AC3E}">
        <p14:creationId xmlns:p14="http://schemas.microsoft.com/office/powerpoint/2010/main" val="35070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5" grpId="0" animBg="1"/>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7030A0"/>
                </a:solidFill>
                <a:latin typeface="Arial Black" panose="020B0A04020102020204" pitchFamily="34" charset="0"/>
              </a:rPr>
              <a:t>The AAG in practice – using the evidence from the AAG</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solidFill>
                  <a:srgbClr val="FF0000"/>
                </a:solidFill>
                <a:latin typeface="Arial" panose="020B0604020202020204" pitchFamily="34" charset="0"/>
                <a:cs typeface="Arial" panose="020B0604020202020204" pitchFamily="34" charset="0"/>
              </a:rPr>
              <a:t>Use </a:t>
            </a:r>
            <a:r>
              <a:rPr lang="en-GB" b="1" dirty="0">
                <a:solidFill>
                  <a:srgbClr val="FF0000"/>
                </a:solidFill>
                <a:latin typeface="Arial" panose="020B0604020202020204" pitchFamily="34" charset="0"/>
                <a:cs typeface="Arial" panose="020B0604020202020204" pitchFamily="34" charset="0"/>
              </a:rPr>
              <a:t>the evidence </a:t>
            </a:r>
            <a:r>
              <a:rPr lang="en-GB" dirty="0">
                <a:latin typeface="Arial" panose="020B0604020202020204" pitchFamily="34" charset="0"/>
                <a:cs typeface="Arial" panose="020B0604020202020204" pitchFamily="34" charset="0"/>
              </a:rPr>
              <a:t>from the AAG</a:t>
            </a:r>
            <a:r>
              <a:rPr lang="en-GB" dirty="0" smtClean="0">
                <a:latin typeface="Arial" panose="020B0604020202020204" pitchFamily="34" charset="0"/>
                <a:cs typeface="Arial" panose="020B0604020202020204" pitchFamily="34" charset="0"/>
              </a:rPr>
              <a:t>:</a:t>
            </a:r>
          </a:p>
          <a:p>
            <a:pPr marL="0" indent="0">
              <a:buNone/>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to aid </a:t>
            </a:r>
            <a:r>
              <a:rPr lang="en-GB" dirty="0">
                <a:latin typeface="Arial" panose="020B0604020202020204" pitchFamily="34" charset="0"/>
                <a:cs typeface="Arial" panose="020B0604020202020204" pitchFamily="34" charset="0"/>
              </a:rPr>
              <a:t>the practitioner and client in jointly </a:t>
            </a:r>
            <a:r>
              <a:rPr lang="en-GB" b="1" dirty="0">
                <a:solidFill>
                  <a:srgbClr val="0070C0"/>
                </a:solidFill>
                <a:latin typeface="Arial" panose="020B0604020202020204" pitchFamily="34" charset="0"/>
                <a:cs typeface="Arial" panose="020B0604020202020204" pitchFamily="34" charset="0"/>
              </a:rPr>
              <a:t>setting goals </a:t>
            </a:r>
            <a:r>
              <a:rPr lang="en-GB" dirty="0">
                <a:latin typeface="Arial" panose="020B0604020202020204" pitchFamily="34" charset="0"/>
                <a:cs typeface="Arial" panose="020B0604020202020204" pitchFamily="34" charset="0"/>
              </a:rPr>
              <a:t>for support / </a:t>
            </a:r>
            <a:r>
              <a:rPr lang="en-GB" dirty="0" smtClean="0">
                <a:latin typeface="Arial" panose="020B0604020202020204" pitchFamily="34" charset="0"/>
                <a:cs typeface="Arial" panose="020B0604020202020204" pitchFamily="34" charset="0"/>
              </a:rPr>
              <a:t>intervention</a:t>
            </a:r>
          </a:p>
          <a:p>
            <a:r>
              <a:rPr lang="en-GB" dirty="0" smtClean="0">
                <a:latin typeface="Arial" panose="020B0604020202020204" pitchFamily="34" charset="0"/>
                <a:cs typeface="Arial" panose="020B0604020202020204" pitchFamily="34" charset="0"/>
              </a:rPr>
              <a:t>to establish the appropriate </a:t>
            </a:r>
            <a:r>
              <a:rPr lang="en-GB" b="1" dirty="0" smtClean="0">
                <a:solidFill>
                  <a:srgbClr val="0070C0"/>
                </a:solidFill>
                <a:latin typeface="Arial" panose="020B0604020202020204" pitchFamily="34" charset="0"/>
                <a:cs typeface="Arial" panose="020B0604020202020204" pitchFamily="34" charset="0"/>
              </a:rPr>
              <a:t>tasks and methods </a:t>
            </a:r>
            <a:r>
              <a:rPr lang="en-GB" dirty="0" smtClean="0">
                <a:latin typeface="Arial" panose="020B0604020202020204" pitchFamily="34" charset="0"/>
                <a:cs typeface="Arial" panose="020B0604020202020204" pitchFamily="34" charset="0"/>
              </a:rPr>
              <a:t>for support /  intervention</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to </a:t>
            </a:r>
            <a:r>
              <a:rPr lang="en-GB" b="1" dirty="0">
                <a:solidFill>
                  <a:srgbClr val="0070C0"/>
                </a:solidFill>
                <a:latin typeface="Arial" panose="020B0604020202020204" pitchFamily="34" charset="0"/>
                <a:cs typeface="Arial" panose="020B0604020202020204" pitchFamily="34" charset="0"/>
              </a:rPr>
              <a:t>evaluate</a:t>
            </a:r>
            <a:r>
              <a:rPr lang="en-GB" dirty="0">
                <a:solidFill>
                  <a:srgbClr val="0070C0"/>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progress</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as </a:t>
            </a:r>
            <a:r>
              <a:rPr lang="en-GB" dirty="0">
                <a:latin typeface="Arial" panose="020B0604020202020204" pitchFamily="34" charset="0"/>
                <a:cs typeface="Arial" panose="020B0604020202020204" pitchFamily="34" charset="0"/>
              </a:rPr>
              <a:t>a tool for use in </a:t>
            </a:r>
            <a:r>
              <a:rPr lang="en-GB" b="1" dirty="0" smtClean="0">
                <a:solidFill>
                  <a:srgbClr val="0070C0"/>
                </a:solidFill>
                <a:latin typeface="Arial" panose="020B0604020202020204" pitchFamily="34" charset="0"/>
                <a:cs typeface="Arial" panose="020B0604020202020204" pitchFamily="34" charset="0"/>
              </a:rPr>
              <a:t>supervision</a:t>
            </a:r>
            <a:endParaRPr lang="en-GB" b="1" dirty="0">
              <a:solidFill>
                <a:srgbClr val="0070C0"/>
              </a:solidFill>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to </a:t>
            </a:r>
            <a:r>
              <a:rPr lang="en-GB" dirty="0">
                <a:latin typeface="Arial" panose="020B0604020202020204" pitchFamily="34" charset="0"/>
                <a:cs typeface="Arial" panose="020B0604020202020204" pitchFamily="34" charset="0"/>
              </a:rPr>
              <a:t>evaluate </a:t>
            </a:r>
            <a:r>
              <a:rPr lang="en-GB" b="1" dirty="0" smtClean="0">
                <a:solidFill>
                  <a:srgbClr val="0070C0"/>
                </a:solidFill>
                <a:latin typeface="Arial" panose="020B0604020202020204" pitchFamily="34" charset="0"/>
                <a:cs typeface="Arial" panose="020B0604020202020204" pitchFamily="34" charset="0"/>
              </a:rPr>
              <a:t>outcome</a:t>
            </a:r>
            <a:endParaRPr lang="en-GB" b="1" dirty="0">
              <a:solidFill>
                <a:srgbClr val="0070C0"/>
              </a:solidFill>
              <a:latin typeface="Arial" panose="020B0604020202020204" pitchFamily="34" charset="0"/>
              <a:cs typeface="Arial" panose="020B0604020202020204" pitchFamily="34" charset="0"/>
            </a:endParaRPr>
          </a:p>
          <a:p>
            <a:endParaRPr lang="en-GB" dirty="0"/>
          </a:p>
        </p:txBody>
      </p:sp>
      <p:pic>
        <p:nvPicPr>
          <p:cNvPr id="4"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21288"/>
            <a:ext cx="86387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086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971800"/>
          </a:xfrm>
        </p:spPr>
        <p:txBody>
          <a:bodyPr>
            <a:normAutofit/>
          </a:bodyPr>
          <a:lstStyle/>
          <a:p>
            <a:r>
              <a:rPr lang="en-GB" dirty="0" smtClean="0">
                <a:solidFill>
                  <a:srgbClr val="7030A0"/>
                </a:solidFill>
                <a:latin typeface="Arial Black" pitchFamily="34" charset="0"/>
              </a:rPr>
              <a:t>Grief – some background perspectives</a:t>
            </a:r>
            <a:endParaRPr lang="en-GB" dirty="0">
              <a:solidFill>
                <a:srgbClr val="7030A0"/>
              </a:solidFill>
              <a:latin typeface="Arial Black" pitchFamily="34" charset="0"/>
            </a:endParaRPr>
          </a:p>
        </p:txBody>
      </p:sp>
      <p:pic>
        <p:nvPicPr>
          <p:cNvPr id="3"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5943600"/>
            <a:ext cx="1135359" cy="49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81000" y="3500438"/>
            <a:ext cx="2678113" cy="461665"/>
          </a:xfrm>
          <a:prstGeom prst="rect">
            <a:avLst/>
          </a:prstGeom>
          <a:solidFill>
            <a:schemeClr val="accent2">
              <a:lumMod val="40000"/>
              <a:lumOff val="60000"/>
            </a:schemeClr>
          </a:solidFill>
          <a:ln w="38100" cmpd="dbl">
            <a:solidFill>
              <a:srgbClr val="FF0000"/>
            </a:solidFill>
            <a:miter lim="800000"/>
            <a:headEnd/>
            <a:tailEnd/>
          </a:ln>
          <a:effectLs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dirty="0" smtClean="0">
                <a:solidFill>
                  <a:srgbClr val="FF0000"/>
                </a:solidFill>
                <a:latin typeface="Arial" panose="020B0604020202020204" pitchFamily="34" charset="0"/>
                <a:cs typeface="Arial" panose="020B0604020202020204" pitchFamily="34" charset="0"/>
              </a:rPr>
              <a:t>FEELINGS</a:t>
            </a:r>
            <a:endParaRPr lang="en-GB" altLang="en-US" sz="2400" dirty="0">
              <a:solidFill>
                <a:srgbClr val="FF0000"/>
              </a:solidFill>
              <a:latin typeface="Arial" panose="020B0604020202020204" pitchFamily="34" charset="0"/>
              <a:cs typeface="Arial" panose="020B0604020202020204" pitchFamily="34" charset="0"/>
            </a:endParaRPr>
          </a:p>
        </p:txBody>
      </p:sp>
      <p:sp>
        <p:nvSpPr>
          <p:cNvPr id="34819" name="Text Box 3"/>
          <p:cNvSpPr txBox="1">
            <a:spLocks noChangeArrowheads="1"/>
          </p:cNvSpPr>
          <p:nvPr/>
        </p:nvSpPr>
        <p:spPr bwMode="auto">
          <a:xfrm>
            <a:off x="6323531" y="3532544"/>
            <a:ext cx="2362200" cy="461665"/>
          </a:xfrm>
          <a:prstGeom prst="rect">
            <a:avLst/>
          </a:prstGeom>
          <a:solidFill>
            <a:schemeClr val="accent2">
              <a:lumMod val="40000"/>
              <a:lumOff val="60000"/>
            </a:schemeClr>
          </a:solidFill>
          <a:ln w="38100" cmpd="dbl">
            <a:solidFill>
              <a:srgbClr val="FF0000"/>
            </a:solidFill>
            <a:miter lim="800000"/>
            <a:headEnd/>
            <a:tailEnd/>
          </a:ln>
          <a:effectLs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dirty="0" smtClean="0">
                <a:solidFill>
                  <a:srgbClr val="FF0000"/>
                </a:solidFill>
                <a:latin typeface="Arial" panose="020B0604020202020204" pitchFamily="34" charset="0"/>
                <a:cs typeface="Arial" panose="020B0604020202020204" pitchFamily="34" charset="0"/>
              </a:rPr>
              <a:t>FUNCTIONING</a:t>
            </a:r>
            <a:endParaRPr lang="en-GB" altLang="en-US" sz="2400" dirty="0">
              <a:solidFill>
                <a:srgbClr val="FF0000"/>
              </a:solidFill>
              <a:latin typeface="Arial" panose="020B0604020202020204" pitchFamily="34" charset="0"/>
              <a:cs typeface="Arial" panose="020B0604020202020204" pitchFamily="34" charset="0"/>
            </a:endParaRPr>
          </a:p>
        </p:txBody>
      </p:sp>
      <p:cxnSp>
        <p:nvCxnSpPr>
          <p:cNvPr id="34820" name="AutoShape 4"/>
          <p:cNvCxnSpPr>
            <a:cxnSpLocks noChangeShapeType="1"/>
          </p:cNvCxnSpPr>
          <p:nvPr/>
        </p:nvCxnSpPr>
        <p:spPr bwMode="auto">
          <a:xfrm>
            <a:off x="3124200" y="3733800"/>
            <a:ext cx="3130550" cy="0"/>
          </a:xfrm>
          <a:prstGeom prst="straightConnector1">
            <a:avLst/>
          </a:prstGeom>
          <a:noFill/>
          <a:ln w="381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821" name="Text Box 5"/>
          <p:cNvSpPr txBox="1">
            <a:spLocks noChangeArrowheads="1"/>
          </p:cNvSpPr>
          <p:nvPr/>
        </p:nvSpPr>
        <p:spPr bwMode="auto">
          <a:xfrm>
            <a:off x="3392488" y="1895976"/>
            <a:ext cx="2627312" cy="461665"/>
          </a:xfrm>
          <a:prstGeom prst="rect">
            <a:avLst/>
          </a:prstGeom>
          <a:solidFill>
            <a:schemeClr val="accent1">
              <a:lumMod val="20000"/>
              <a:lumOff val="80000"/>
            </a:schemeClr>
          </a:solidFill>
          <a:ln w="38100" cmpd="dbl">
            <a:solidFill>
              <a:schemeClr val="accent1"/>
            </a:solidFill>
            <a:miter lim="800000"/>
            <a:headEnd/>
            <a:tailEnd/>
          </a:ln>
          <a:effectLs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dirty="0" smtClean="0">
                <a:solidFill>
                  <a:schemeClr val="accent1"/>
                </a:solidFill>
                <a:latin typeface="Arial" panose="020B0604020202020204" pitchFamily="34" charset="0"/>
                <a:cs typeface="Arial" panose="020B0604020202020204" pitchFamily="34" charset="0"/>
              </a:rPr>
              <a:t>VULNERABILITY</a:t>
            </a:r>
            <a:endParaRPr lang="en-GB" altLang="en-US" sz="2400" b="1" dirty="0">
              <a:solidFill>
                <a:schemeClr val="accent1"/>
              </a:solidFill>
              <a:latin typeface="Arial" panose="020B0604020202020204" pitchFamily="34" charset="0"/>
              <a:cs typeface="Arial" panose="020B0604020202020204" pitchFamily="34" charset="0"/>
            </a:endParaRPr>
          </a:p>
        </p:txBody>
      </p:sp>
      <p:sp>
        <p:nvSpPr>
          <p:cNvPr id="34822" name="Text Box 6"/>
          <p:cNvSpPr txBox="1">
            <a:spLocks noChangeArrowheads="1"/>
          </p:cNvSpPr>
          <p:nvPr/>
        </p:nvSpPr>
        <p:spPr bwMode="auto">
          <a:xfrm>
            <a:off x="3270049" y="5227638"/>
            <a:ext cx="2444952" cy="461665"/>
          </a:xfrm>
          <a:prstGeom prst="rect">
            <a:avLst/>
          </a:prstGeom>
          <a:solidFill>
            <a:schemeClr val="accent1">
              <a:lumMod val="20000"/>
              <a:lumOff val="80000"/>
            </a:schemeClr>
          </a:solidFill>
          <a:ln w="38100" cmpd="dbl">
            <a:solidFill>
              <a:schemeClr val="accent1"/>
            </a:solidFill>
            <a:miter lim="800000"/>
            <a:headEnd/>
            <a:tailEnd/>
          </a:ln>
          <a:effectLs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GB" altLang="en-US" sz="2400" b="1" dirty="0" smtClean="0">
                <a:solidFill>
                  <a:schemeClr val="accent1"/>
                </a:solidFill>
                <a:latin typeface="Arial" panose="020B0604020202020204" pitchFamily="34" charset="0"/>
                <a:cs typeface="Arial" panose="020B0604020202020204" pitchFamily="34" charset="0"/>
              </a:rPr>
              <a:t>RESILIENCE</a:t>
            </a:r>
            <a:endParaRPr lang="en-GB" altLang="en-US" sz="2400" b="1" dirty="0">
              <a:solidFill>
                <a:schemeClr val="accent1"/>
              </a:solidFill>
              <a:latin typeface="Arial" panose="020B0604020202020204" pitchFamily="34" charset="0"/>
              <a:cs typeface="Arial" panose="020B0604020202020204" pitchFamily="34" charset="0"/>
            </a:endParaRPr>
          </a:p>
        </p:txBody>
      </p:sp>
      <p:cxnSp>
        <p:nvCxnSpPr>
          <p:cNvPr id="34823" name="AutoShape 7"/>
          <p:cNvCxnSpPr>
            <a:cxnSpLocks noChangeShapeType="1"/>
          </p:cNvCxnSpPr>
          <p:nvPr/>
        </p:nvCxnSpPr>
        <p:spPr bwMode="auto">
          <a:xfrm flipV="1">
            <a:off x="4572000" y="2514600"/>
            <a:ext cx="1588" cy="2667000"/>
          </a:xfrm>
          <a:prstGeom prst="straightConnector1">
            <a:avLst/>
          </a:prstGeom>
          <a:noFill/>
          <a:ln w="38100">
            <a:solidFill>
              <a:schemeClr val="accent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6" name="Rectangle 8"/>
          <p:cNvSpPr>
            <a:spLocks noChangeArrowheads="1"/>
          </p:cNvSpPr>
          <p:nvPr/>
        </p:nvSpPr>
        <p:spPr bwMode="auto">
          <a:xfrm>
            <a:off x="250826" y="1"/>
            <a:ext cx="8785670" cy="908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lnSpc>
                <a:spcPct val="95000"/>
              </a:lnSpc>
              <a:spcBef>
                <a:spcPct val="0"/>
              </a:spcBef>
              <a:buFontTx/>
              <a:buNone/>
            </a:pPr>
            <a:r>
              <a:rPr lang="en-US" altLang="en-US" sz="3600" b="1" dirty="0" smtClean="0">
                <a:solidFill>
                  <a:srgbClr val="7030A0"/>
                </a:solidFill>
                <a:latin typeface="Arial Black" panose="020B0A04020102020204" pitchFamily="34" charset="0"/>
              </a:rPr>
              <a:t> A guide to intervention </a:t>
            </a:r>
            <a:endParaRPr lang="en-US" altLang="en-US" sz="3600" dirty="0">
              <a:solidFill>
                <a:srgbClr val="7030A0"/>
              </a:solidFill>
              <a:latin typeface="Arial Black" panose="020B0A04020102020204" pitchFamily="34" charset="0"/>
            </a:endParaRPr>
          </a:p>
        </p:txBody>
      </p:sp>
      <p:sp>
        <p:nvSpPr>
          <p:cNvPr id="34825" name="Oval 9"/>
          <p:cNvSpPr>
            <a:spLocks noChangeArrowheads="1"/>
          </p:cNvSpPr>
          <p:nvPr/>
        </p:nvSpPr>
        <p:spPr bwMode="auto">
          <a:xfrm>
            <a:off x="467544" y="1371600"/>
            <a:ext cx="2656656" cy="1985963"/>
          </a:xfrm>
          <a:prstGeom prst="ellipse">
            <a:avLst/>
          </a:prstGeom>
          <a:solidFill>
            <a:srgbClr val="FFFF00"/>
          </a:solidFill>
          <a:ln w="9525">
            <a:solidFill>
              <a:schemeClr val="tx1"/>
            </a:solidFill>
            <a:round/>
            <a:headEnd/>
            <a:tailEnd/>
          </a:ln>
          <a:effec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000" dirty="0" smtClean="0">
                <a:latin typeface="Arial" panose="020B0604020202020204" pitchFamily="34" charset="0"/>
                <a:cs typeface="Arial" panose="020B0604020202020204" pitchFamily="34" charset="0"/>
              </a:rPr>
              <a:t>Focus on</a:t>
            </a:r>
          </a:p>
          <a:p>
            <a:pPr algn="ctr">
              <a:spcBef>
                <a:spcPct val="0"/>
              </a:spcBef>
              <a:buFontTx/>
              <a:buNone/>
            </a:pPr>
            <a:r>
              <a:rPr lang="en-GB" altLang="en-US" sz="2000" dirty="0" smtClean="0">
                <a:latin typeface="Arial" panose="020B0604020202020204" pitchFamily="34" charset="0"/>
                <a:cs typeface="Arial" panose="020B0604020202020204" pitchFamily="34" charset="0"/>
              </a:rPr>
              <a:t> countering distressing</a:t>
            </a:r>
          </a:p>
          <a:p>
            <a:pPr algn="ctr">
              <a:spcBef>
                <a:spcPct val="0"/>
              </a:spcBef>
              <a:buFontTx/>
              <a:buNone/>
            </a:pPr>
            <a:r>
              <a:rPr lang="en-GB" altLang="en-US" sz="2000" dirty="0" smtClean="0">
                <a:latin typeface="Arial" panose="020B0604020202020204" pitchFamily="34" charset="0"/>
                <a:cs typeface="Arial" panose="020B0604020202020204" pitchFamily="34" charset="0"/>
              </a:rPr>
              <a:t>emotions by strategies</a:t>
            </a:r>
          </a:p>
          <a:p>
            <a:pPr algn="ctr">
              <a:spcBef>
                <a:spcPct val="0"/>
              </a:spcBef>
              <a:buFontTx/>
              <a:buNone/>
            </a:pPr>
            <a:r>
              <a:rPr lang="en-GB" altLang="en-US" sz="2000" dirty="0">
                <a:latin typeface="Arial" panose="020B0604020202020204" pitchFamily="34" charset="0"/>
                <a:cs typeface="Arial" panose="020B0604020202020204" pitchFamily="34" charset="0"/>
              </a:rPr>
              <a:t>f</a:t>
            </a:r>
            <a:r>
              <a:rPr lang="en-GB" altLang="en-US" sz="2000" dirty="0" smtClean="0">
                <a:latin typeface="Arial" panose="020B0604020202020204" pitchFamily="34" charset="0"/>
                <a:cs typeface="Arial" panose="020B0604020202020204" pitchFamily="34" charset="0"/>
              </a:rPr>
              <a:t>or thinking and </a:t>
            </a:r>
          </a:p>
          <a:p>
            <a:pPr algn="ctr">
              <a:spcBef>
                <a:spcPct val="0"/>
              </a:spcBef>
              <a:buFontTx/>
              <a:buNone/>
            </a:pPr>
            <a:r>
              <a:rPr lang="en-GB" altLang="en-US" sz="2000" dirty="0" smtClean="0">
                <a:latin typeface="Arial" panose="020B0604020202020204" pitchFamily="34" charset="0"/>
                <a:cs typeface="Arial" panose="020B0604020202020204" pitchFamily="34" charset="0"/>
              </a:rPr>
              <a:t>functioning  </a:t>
            </a:r>
            <a:endParaRPr lang="en-GB" altLang="en-US" sz="2000" dirty="0">
              <a:latin typeface="Arial" panose="020B0604020202020204" pitchFamily="34" charset="0"/>
              <a:cs typeface="Arial" panose="020B0604020202020204" pitchFamily="34" charset="0"/>
            </a:endParaRPr>
          </a:p>
        </p:txBody>
      </p:sp>
      <p:sp>
        <p:nvSpPr>
          <p:cNvPr id="34826" name="Oval 10"/>
          <p:cNvSpPr>
            <a:spLocks noChangeArrowheads="1"/>
          </p:cNvSpPr>
          <p:nvPr/>
        </p:nvSpPr>
        <p:spPr bwMode="auto">
          <a:xfrm>
            <a:off x="250825" y="4076700"/>
            <a:ext cx="2895600" cy="2133600"/>
          </a:xfrm>
          <a:prstGeom prst="ellipse">
            <a:avLst/>
          </a:prstGeom>
          <a:solidFill>
            <a:srgbClr val="FFFF00"/>
          </a:solidFill>
          <a:ln w="9525">
            <a:solidFill>
              <a:schemeClr val="tx1"/>
            </a:solidFill>
            <a:round/>
            <a:headEnd/>
            <a:tailEnd/>
          </a:ln>
          <a:effec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Focus on the capacity</a:t>
            </a:r>
          </a:p>
          <a:p>
            <a:pPr algn="ctr">
              <a:spcBef>
                <a:spcPct val="0"/>
              </a:spcBef>
              <a:buFontTx/>
              <a:buNone/>
            </a:pPr>
            <a:r>
              <a:rPr lang="en-US" altLang="en-US" sz="2000" dirty="0">
                <a:solidFill>
                  <a:srgbClr val="000000"/>
                </a:solidFill>
                <a:latin typeface="Arial" panose="020B0604020202020204" pitchFamily="34" charset="0"/>
                <a:cs typeface="Arial" panose="020B0604020202020204" pitchFamily="34" charset="0"/>
              </a:rPr>
              <a:t>t</a:t>
            </a:r>
            <a:r>
              <a:rPr lang="en-US" altLang="en-US" sz="2000" dirty="0" smtClean="0">
                <a:solidFill>
                  <a:srgbClr val="000000"/>
                </a:solidFill>
                <a:latin typeface="Arial" panose="020B0604020202020204" pitchFamily="34" charset="0"/>
                <a:cs typeface="Arial" panose="020B0604020202020204" pitchFamily="34" charset="0"/>
              </a:rPr>
              <a:t>o accept the emotions</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of grief and integrate</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 in the coping process</a:t>
            </a:r>
            <a:endParaRPr lang="en-US" altLang="en-US" sz="2000" dirty="0">
              <a:latin typeface="Arial" panose="020B0604020202020204" pitchFamily="34" charset="0"/>
              <a:cs typeface="Arial" panose="020B0604020202020204" pitchFamily="34" charset="0"/>
            </a:endParaRPr>
          </a:p>
        </p:txBody>
      </p:sp>
      <p:sp>
        <p:nvSpPr>
          <p:cNvPr id="34827" name="Oval 11"/>
          <p:cNvSpPr>
            <a:spLocks noChangeArrowheads="1"/>
          </p:cNvSpPr>
          <p:nvPr/>
        </p:nvSpPr>
        <p:spPr bwMode="auto">
          <a:xfrm>
            <a:off x="6019799" y="4078288"/>
            <a:ext cx="2665931" cy="2170112"/>
          </a:xfrm>
          <a:prstGeom prst="ellipse">
            <a:avLst/>
          </a:prstGeom>
          <a:solidFill>
            <a:srgbClr val="FFFF00"/>
          </a:solidFill>
          <a:ln w="9525">
            <a:solidFill>
              <a:schemeClr val="tx1"/>
            </a:solidFill>
            <a:round/>
            <a:headEnd/>
            <a:tailEnd/>
          </a:ln>
          <a:effec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Focus on </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 effective thinking and </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  behaving in response </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to</a:t>
            </a:r>
            <a:r>
              <a:rPr lang="en-US" altLang="en-US" sz="2000" dirty="0" smtClean="0">
                <a:latin typeface="Arial" panose="020B0604020202020204" pitchFamily="34" charset="0"/>
                <a:cs typeface="Arial" panose="020B0604020202020204" pitchFamily="34" charset="0"/>
              </a:rPr>
              <a:t> </a:t>
            </a:r>
            <a:r>
              <a:rPr lang="en-US" altLang="en-US" sz="2000" dirty="0" smtClean="0">
                <a:solidFill>
                  <a:srgbClr val="000000"/>
                </a:solidFill>
                <a:latin typeface="Arial" panose="020B0604020202020204" pitchFamily="34" charset="0"/>
                <a:cs typeface="Arial" panose="020B0604020202020204" pitchFamily="34" charset="0"/>
              </a:rPr>
              <a:t>the </a:t>
            </a:r>
            <a:r>
              <a:rPr lang="en-US" altLang="en-US" sz="2000" dirty="0">
                <a:solidFill>
                  <a:srgbClr val="000000"/>
                </a:solidFill>
                <a:latin typeface="Arial" panose="020B0604020202020204" pitchFamily="34" charset="0"/>
                <a:cs typeface="Arial" panose="020B0604020202020204" pitchFamily="34" charset="0"/>
              </a:rPr>
              <a:t>reality </a:t>
            </a:r>
            <a:r>
              <a:rPr lang="en-US" altLang="en-US" sz="2000" dirty="0" smtClean="0">
                <a:solidFill>
                  <a:srgbClr val="000000"/>
                </a:solidFill>
                <a:latin typeface="Arial" panose="020B0604020202020204" pitchFamily="34" charset="0"/>
                <a:cs typeface="Arial" panose="020B0604020202020204" pitchFamily="34" charset="0"/>
              </a:rPr>
              <a:t>of</a:t>
            </a:r>
            <a:r>
              <a:rPr lang="en-US" altLang="en-US" sz="2000" dirty="0">
                <a:latin typeface="Arial" panose="020B0604020202020204" pitchFamily="34" charset="0"/>
                <a:cs typeface="Arial" panose="020B0604020202020204" pitchFamily="34" charset="0"/>
              </a:rPr>
              <a:t> </a:t>
            </a:r>
            <a:r>
              <a:rPr lang="en-US" altLang="en-US" sz="2000" dirty="0" smtClean="0">
                <a:solidFill>
                  <a:srgbClr val="000000"/>
                </a:solidFill>
                <a:latin typeface="Arial" panose="020B0604020202020204" pitchFamily="34" charset="0"/>
                <a:cs typeface="Arial" panose="020B0604020202020204" pitchFamily="34" charset="0"/>
              </a:rPr>
              <a:t>loss </a:t>
            </a:r>
            <a:endParaRPr lang="en-US" altLang="en-US" sz="2000" dirty="0">
              <a:solidFill>
                <a:srgbClr val="000000"/>
              </a:solidFill>
              <a:latin typeface="Arial" panose="020B0604020202020204" pitchFamily="34" charset="0"/>
              <a:cs typeface="Arial" panose="020B0604020202020204" pitchFamily="34" charset="0"/>
            </a:endParaRPr>
          </a:p>
        </p:txBody>
      </p:sp>
      <p:sp>
        <p:nvSpPr>
          <p:cNvPr id="34828" name="Oval 12"/>
          <p:cNvSpPr>
            <a:spLocks noChangeArrowheads="1"/>
          </p:cNvSpPr>
          <p:nvPr/>
        </p:nvSpPr>
        <p:spPr bwMode="auto">
          <a:xfrm>
            <a:off x="6172200" y="1143000"/>
            <a:ext cx="2648272" cy="2212975"/>
          </a:xfrm>
          <a:prstGeom prst="ellipse">
            <a:avLst/>
          </a:prstGeom>
          <a:solidFill>
            <a:srgbClr val="FFFF00"/>
          </a:solidFill>
          <a:ln w="9525">
            <a:solidFill>
              <a:schemeClr val="tx1"/>
            </a:solidFill>
            <a:round/>
            <a:headEnd/>
            <a:tailEnd/>
          </a:ln>
          <a:effec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Focus on</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 countering the struggle </a:t>
            </a:r>
          </a:p>
          <a:p>
            <a:pPr algn="ctr">
              <a:spcBef>
                <a:spcPct val="0"/>
              </a:spcBef>
              <a:buFontTx/>
              <a:buNone/>
            </a:pPr>
            <a:r>
              <a:rPr lang="en-US" altLang="en-US" sz="2000" dirty="0">
                <a:solidFill>
                  <a:srgbClr val="000000"/>
                </a:solidFill>
                <a:latin typeface="Arial" panose="020B0604020202020204" pitchFamily="34" charset="0"/>
                <a:cs typeface="Arial" panose="020B0604020202020204" pitchFamily="34" charset="0"/>
              </a:rPr>
              <a:t>t</a:t>
            </a:r>
            <a:r>
              <a:rPr lang="en-US" altLang="en-US" sz="2000" dirty="0" smtClean="0">
                <a:solidFill>
                  <a:srgbClr val="000000"/>
                </a:solidFill>
                <a:latin typeface="Arial" panose="020B0604020202020204" pitchFamily="34" charset="0"/>
                <a:cs typeface="Arial" panose="020B0604020202020204" pitchFamily="34" charset="0"/>
              </a:rPr>
              <a:t>o manage the loss by </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finding safe ways to </a:t>
            </a:r>
          </a:p>
          <a:p>
            <a:pPr algn="ctr">
              <a:spcBef>
                <a:spcPct val="0"/>
              </a:spcBef>
              <a:buFontTx/>
              <a:buNone/>
            </a:pPr>
            <a:r>
              <a:rPr lang="en-US" altLang="en-US" sz="2000" dirty="0" smtClean="0">
                <a:solidFill>
                  <a:srgbClr val="000000"/>
                </a:solidFill>
                <a:latin typeface="Arial" panose="020B0604020202020204" pitchFamily="34" charset="0"/>
                <a:cs typeface="Arial" panose="020B0604020202020204" pitchFamily="34" charset="0"/>
              </a:rPr>
              <a:t>address emotions </a:t>
            </a:r>
            <a:endParaRPr lang="en-US" altLang="en-US" sz="2000" dirty="0">
              <a:solidFill>
                <a:srgbClr val="000000"/>
              </a:solidFill>
              <a:latin typeface="Arial" panose="020B0604020202020204" pitchFamily="34" charset="0"/>
              <a:cs typeface="Arial" panose="020B0604020202020204" pitchFamily="34" charset="0"/>
            </a:endParaRPr>
          </a:p>
        </p:txBody>
      </p:sp>
      <p:sp>
        <p:nvSpPr>
          <p:cNvPr id="34829" name="Rectangle 13"/>
          <p:cNvSpPr>
            <a:spLocks noChangeArrowheads="1"/>
          </p:cNvSpPr>
          <p:nvPr/>
        </p:nvSpPr>
        <p:spPr bwMode="auto">
          <a:xfrm>
            <a:off x="3059113" y="5689304"/>
            <a:ext cx="3195637" cy="1015663"/>
          </a:xfrm>
          <a:prstGeom prst="rect">
            <a:avLst/>
          </a:prstGeom>
          <a:solidFill>
            <a:schemeClr val="bg1"/>
          </a:solidFill>
          <a:ln>
            <a:noFill/>
          </a:ln>
          <a:effectLs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i="1" dirty="0" smtClean="0">
                <a:solidFill>
                  <a:srgbClr val="00B050"/>
                </a:solidFill>
                <a:latin typeface="Arial" panose="020B0604020202020204" pitchFamily="34" charset="0"/>
                <a:cs typeface="Arial" panose="020B0604020202020204" pitchFamily="34" charset="0"/>
              </a:rPr>
              <a:t>Focus on reinforcing personal and </a:t>
            </a:r>
            <a:r>
              <a:rPr lang="en-US" altLang="en-US" sz="2000" b="1" i="1" dirty="0">
                <a:solidFill>
                  <a:srgbClr val="00B050"/>
                </a:solidFill>
                <a:latin typeface="Arial" panose="020B0604020202020204" pitchFamily="34" charset="0"/>
                <a:cs typeface="Arial" panose="020B0604020202020204" pitchFamily="34" charset="0"/>
              </a:rPr>
              <a:t>/ </a:t>
            </a:r>
            <a:r>
              <a:rPr lang="en-US" altLang="en-US" sz="2000" b="1" i="1" dirty="0" smtClean="0">
                <a:solidFill>
                  <a:srgbClr val="00B050"/>
                </a:solidFill>
                <a:latin typeface="Arial" panose="020B0604020202020204" pitchFamily="34" charset="0"/>
                <a:cs typeface="Arial" panose="020B0604020202020204" pitchFamily="34" charset="0"/>
              </a:rPr>
              <a:t>or circumstantial strengths</a:t>
            </a:r>
            <a:endParaRPr lang="en-US" altLang="en-US" sz="2000" b="1" i="1" dirty="0">
              <a:solidFill>
                <a:srgbClr val="00B050"/>
              </a:solidFill>
              <a:latin typeface="Arial" panose="020B0604020202020204" pitchFamily="34" charset="0"/>
              <a:cs typeface="Arial" panose="020B0604020202020204" pitchFamily="34" charset="0"/>
            </a:endParaRPr>
          </a:p>
        </p:txBody>
      </p:sp>
      <p:sp>
        <p:nvSpPr>
          <p:cNvPr id="34830" name="Rectangle 14"/>
          <p:cNvSpPr>
            <a:spLocks noChangeArrowheads="1"/>
          </p:cNvSpPr>
          <p:nvPr/>
        </p:nvSpPr>
        <p:spPr bwMode="auto">
          <a:xfrm>
            <a:off x="2771800" y="681335"/>
            <a:ext cx="3746004" cy="923330"/>
          </a:xfrm>
          <a:prstGeom prst="rect">
            <a:avLst/>
          </a:prstGeom>
          <a:solidFill>
            <a:schemeClr val="bg1"/>
          </a:solidFill>
          <a:ln>
            <a:noFill/>
          </a:ln>
          <a:effectLs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800" b="1" i="1" dirty="0" smtClean="0">
                <a:solidFill>
                  <a:srgbClr val="FF0000"/>
                </a:solidFill>
                <a:latin typeface="Arial" panose="020B0604020202020204" pitchFamily="34" charset="0"/>
                <a:cs typeface="Arial" panose="020B0604020202020204" pitchFamily="34" charset="0"/>
              </a:rPr>
              <a:t>Focus on </a:t>
            </a:r>
            <a:r>
              <a:rPr lang="en-US" altLang="en-US" sz="1800" b="1" i="1" dirty="0">
                <a:solidFill>
                  <a:srgbClr val="FF0000"/>
                </a:solidFill>
                <a:latin typeface="Arial" panose="020B0604020202020204" pitchFamily="34" charset="0"/>
                <a:cs typeface="Arial" panose="020B0604020202020204" pitchFamily="34" charset="0"/>
              </a:rPr>
              <a:t>personal and / or</a:t>
            </a:r>
            <a:endParaRPr lang="en-US" altLang="en-US" sz="1800" b="1" dirty="0">
              <a:solidFill>
                <a:srgbClr val="FF0000"/>
              </a:solidFill>
              <a:latin typeface="Arial" panose="020B0604020202020204" pitchFamily="34" charset="0"/>
              <a:cs typeface="Arial" panose="020B0604020202020204" pitchFamily="34" charset="0"/>
            </a:endParaRPr>
          </a:p>
          <a:p>
            <a:pPr algn="ctr">
              <a:spcBef>
                <a:spcPct val="0"/>
              </a:spcBef>
              <a:buFontTx/>
              <a:buNone/>
            </a:pPr>
            <a:r>
              <a:rPr lang="en-US" altLang="en-US" sz="1800" b="1" i="1" dirty="0">
                <a:solidFill>
                  <a:srgbClr val="FF0000"/>
                </a:solidFill>
                <a:latin typeface="Arial" panose="020B0604020202020204" pitchFamily="34" charset="0"/>
                <a:cs typeface="Arial" panose="020B0604020202020204" pitchFamily="34" charset="0"/>
              </a:rPr>
              <a:t>circumstantial </a:t>
            </a:r>
            <a:r>
              <a:rPr lang="en-US" altLang="en-US" sz="1800" b="1" i="1" dirty="0" smtClean="0">
                <a:solidFill>
                  <a:srgbClr val="FF0000"/>
                </a:solidFill>
                <a:latin typeface="Arial" panose="020B0604020202020204" pitchFamily="34" charset="0"/>
                <a:cs typeface="Arial" panose="020B0604020202020204" pitchFamily="34" charset="0"/>
              </a:rPr>
              <a:t>factors which add complexity to grief</a:t>
            </a:r>
            <a:endParaRPr lang="en-US" altLang="en-US" sz="1800" b="1" i="1" dirty="0">
              <a:solidFill>
                <a:srgbClr val="FF0000"/>
              </a:solidFill>
              <a:latin typeface="Arial" panose="020B0604020202020204" pitchFamily="34" charset="0"/>
              <a:cs typeface="Arial" panose="020B0604020202020204" pitchFamily="34" charset="0"/>
            </a:endParaRPr>
          </a:p>
        </p:txBody>
      </p:sp>
      <p:pic>
        <p:nvPicPr>
          <p:cNvPr id="15"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52400"/>
            <a:ext cx="1152128" cy="513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p:nvPr/>
        </p:nvCxnSpPr>
        <p:spPr>
          <a:xfrm flipV="1">
            <a:off x="4554538" y="2727920"/>
            <a:ext cx="1276350" cy="1003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572000" y="3736032"/>
            <a:ext cx="1258888" cy="1061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3270048" y="2824051"/>
            <a:ext cx="1284490" cy="9072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505200" y="3736032"/>
            <a:ext cx="1049338" cy="1061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01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8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8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8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8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48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p:bldP spid="34819" grpId="0" animBg="1"/>
      <p:bldP spid="34821" grpId="0" animBg="1"/>
      <p:bldP spid="34822" grpId="0" animBg="1"/>
      <p:bldP spid="34825" grpId="0" animBg="1"/>
      <p:bldP spid="34826" grpId="0" animBg="1"/>
      <p:bldP spid="34827" grpId="0" animBg="1"/>
      <p:bldP spid="34828" grpId="0" animBg="1"/>
      <p:bldP spid="34829" grpId="0" animBg="1"/>
      <p:bldP spid="3483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GB" b="1" dirty="0" smtClean="0">
                <a:solidFill>
                  <a:srgbClr val="7030A0"/>
                </a:solidFill>
                <a:latin typeface="Arial Black" panose="020B0A04020102020204" pitchFamily="34" charset="0"/>
              </a:rPr>
              <a:t>Working with vulnerability in grief</a:t>
            </a:r>
            <a:r>
              <a:rPr lang="en-GB" sz="1400" b="1" dirty="0" smtClean="0">
                <a:solidFill>
                  <a:srgbClr val="7030A0"/>
                </a:solidFill>
                <a:latin typeface="Arial Black" panose="020B0A04020102020204" pitchFamily="34" charset="0"/>
              </a:rPr>
              <a:t> </a:t>
            </a:r>
            <a:br>
              <a:rPr lang="en-GB" sz="1400" b="1" dirty="0" smtClean="0">
                <a:solidFill>
                  <a:srgbClr val="7030A0"/>
                </a:solidFill>
                <a:latin typeface="Arial Black" panose="020B0A04020102020204" pitchFamily="34" charset="0"/>
              </a:rPr>
            </a:br>
            <a:endParaRPr lang="en-GB" sz="1800" dirty="0"/>
          </a:p>
        </p:txBody>
      </p:sp>
      <p:sp>
        <p:nvSpPr>
          <p:cNvPr id="3" name="Content Placeholder 2"/>
          <p:cNvSpPr>
            <a:spLocks noGrp="1"/>
          </p:cNvSpPr>
          <p:nvPr>
            <p:ph idx="1"/>
          </p:nvPr>
        </p:nvSpPr>
        <p:spPr>
          <a:xfrm>
            <a:off x="304800" y="1905000"/>
            <a:ext cx="8839200" cy="4221163"/>
          </a:xfrm>
        </p:spPr>
        <p:txBody>
          <a:bodyPr>
            <a:normAutofit fontScale="85000" lnSpcReduction="10000"/>
          </a:bodyPr>
          <a:lstStyle/>
          <a:p>
            <a:pPr marL="0" indent="0">
              <a:buNone/>
            </a:pPr>
            <a:r>
              <a:rPr lang="en-GB" b="1" dirty="0" smtClean="0">
                <a:latin typeface="Arial" panose="020B0604020202020204" pitchFamily="34" charset="0"/>
                <a:cs typeface="Arial" panose="020B0604020202020204" pitchFamily="34" charset="0"/>
              </a:rPr>
              <a:t>Underlying factors contributing to vulnerability</a:t>
            </a:r>
            <a:r>
              <a:rPr lang="en-GB" dirty="0" smtClean="0">
                <a:latin typeface="Arial" panose="020B0604020202020204" pitchFamily="34" charset="0"/>
                <a:cs typeface="Arial" panose="020B0604020202020204" pitchFamily="34" charset="0"/>
              </a:rPr>
              <a:t>: </a:t>
            </a:r>
          </a:p>
          <a:p>
            <a:r>
              <a:rPr lang="en-GB" dirty="0" smtClean="0">
                <a:solidFill>
                  <a:srgbClr val="FF0000"/>
                </a:solidFill>
                <a:latin typeface="Arial" panose="020B0604020202020204" pitchFamily="34" charset="0"/>
                <a:cs typeface="Arial" panose="020B0604020202020204" pitchFamily="34" charset="0"/>
              </a:rPr>
              <a:t>Address circumstantial factors </a:t>
            </a:r>
            <a:r>
              <a:rPr lang="en-GB" dirty="0" smtClean="0">
                <a:latin typeface="Arial" panose="020B0604020202020204" pitchFamily="34" charset="0"/>
                <a:cs typeface="Arial" panose="020B0604020202020204" pitchFamily="34" charset="0"/>
              </a:rPr>
              <a:t>– nature of death, relationship to person who has died, social situation of the bereaved etc.</a:t>
            </a:r>
          </a:p>
          <a:p>
            <a:r>
              <a:rPr lang="en-GB" dirty="0" smtClean="0">
                <a:solidFill>
                  <a:srgbClr val="FF0000"/>
                </a:solidFill>
                <a:latin typeface="Arial" panose="020B0604020202020204" pitchFamily="34" charset="0"/>
                <a:cs typeface="Arial" panose="020B0604020202020204" pitchFamily="34" charset="0"/>
              </a:rPr>
              <a:t>Address personal factors </a:t>
            </a:r>
            <a:r>
              <a:rPr lang="en-GB" dirty="0" smtClean="0">
                <a:latin typeface="Arial" panose="020B0604020202020204" pitchFamily="34" charset="0"/>
                <a:cs typeface="Arial" panose="020B0604020202020204" pitchFamily="34" charset="0"/>
              </a:rPr>
              <a:t>– present and historical physical/mental health issues etc.</a:t>
            </a:r>
          </a:p>
          <a:p>
            <a:endParaRPr lang="en-GB" dirty="0" smtClean="0">
              <a:latin typeface="Arial" panose="020B0604020202020204" pitchFamily="34" charset="0"/>
              <a:cs typeface="Arial" panose="020B0604020202020204" pitchFamily="34" charset="0"/>
            </a:endParaRPr>
          </a:p>
          <a:p>
            <a:pPr>
              <a:buNone/>
            </a:pPr>
            <a:r>
              <a:rPr lang="en-GB" b="1" dirty="0" smtClean="0">
                <a:latin typeface="Arial" panose="020B0604020202020204" pitchFamily="34" charset="0"/>
                <a:cs typeface="Arial" panose="020B0604020202020204" pitchFamily="34" charset="0"/>
              </a:rPr>
              <a:t>Expressions of grief revealing vulnerability (AAG):  </a:t>
            </a:r>
          </a:p>
          <a:p>
            <a:r>
              <a:rPr lang="en-GB" dirty="0" smtClean="0">
                <a:solidFill>
                  <a:srgbClr val="FF0000"/>
                </a:solidFill>
                <a:latin typeface="Arial" panose="020B0604020202020204" pitchFamily="34" charset="0"/>
                <a:cs typeface="Arial" panose="020B0604020202020204" pitchFamily="34" charset="0"/>
              </a:rPr>
              <a:t>Focus on </a:t>
            </a:r>
            <a:r>
              <a:rPr lang="en-GB" dirty="0" smtClean="0">
                <a:latin typeface="Arial" panose="020B0604020202020204" pitchFamily="34" charset="0"/>
                <a:cs typeface="Arial" panose="020B0604020202020204" pitchFamily="34" charset="0"/>
              </a:rPr>
              <a:t>– overwhelmed and controlled grief reactions and appraise potential resilient responses.  </a:t>
            </a:r>
          </a:p>
          <a:p>
            <a:pPr marL="0" indent="0">
              <a:buNone/>
            </a:pPr>
            <a:endParaRPr lang="en-GB" dirty="0">
              <a:latin typeface="Arial" panose="020B0604020202020204" pitchFamily="34" charset="0"/>
              <a:cs typeface="Arial" panose="020B0604020202020204" pitchFamily="34" charset="0"/>
            </a:endParaRPr>
          </a:p>
        </p:txBody>
      </p:sp>
      <p:pic>
        <p:nvPicPr>
          <p:cNvPr id="5"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6305437"/>
            <a:ext cx="863870" cy="420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412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GB" altLang="en-US" sz="4000" dirty="0">
                <a:solidFill>
                  <a:srgbClr val="7030A0"/>
                </a:solidFill>
                <a:latin typeface="Arial Black" panose="020B0A04020102020204" pitchFamily="34" charset="0"/>
              </a:rPr>
              <a:t>Working with </a:t>
            </a:r>
            <a:r>
              <a:rPr lang="en-GB" altLang="en-US" sz="4000" dirty="0" smtClean="0">
                <a:solidFill>
                  <a:srgbClr val="7030A0"/>
                </a:solidFill>
                <a:latin typeface="Arial Black" panose="020B0A04020102020204" pitchFamily="34" charset="0"/>
              </a:rPr>
              <a:t>overwhelmed grief reactions</a:t>
            </a:r>
            <a:endParaRPr lang="en-GB" altLang="en-US" dirty="0">
              <a:solidFill>
                <a:srgbClr val="7030A0"/>
              </a:solidFill>
              <a:latin typeface="Arial Black" panose="020B0A04020102020204" pitchFamily="34" charset="0"/>
            </a:endParaRPr>
          </a:p>
        </p:txBody>
      </p:sp>
      <p:sp>
        <p:nvSpPr>
          <p:cNvPr id="47107" name="Rectangle 3"/>
          <p:cNvSpPr>
            <a:spLocks noGrp="1" noChangeArrowheads="1"/>
          </p:cNvSpPr>
          <p:nvPr>
            <p:ph type="body" idx="1"/>
          </p:nvPr>
        </p:nvSpPr>
        <p:spPr/>
        <p:txBody>
          <a:bodyPr>
            <a:normAutofit/>
          </a:bodyPr>
          <a:lstStyle/>
          <a:p>
            <a:r>
              <a:rPr lang="en-GB" altLang="en-US" dirty="0" smtClean="0">
                <a:latin typeface="Arial" panose="020B0604020202020204" pitchFamily="34" charset="0"/>
                <a:cs typeface="Arial" panose="020B0604020202020204" pitchFamily="34" charset="0"/>
              </a:rPr>
              <a:t>Accept </a:t>
            </a:r>
            <a:r>
              <a:rPr lang="en-GB" altLang="en-US" dirty="0">
                <a:latin typeface="Arial" panose="020B0604020202020204" pitchFamily="34" charset="0"/>
                <a:cs typeface="Arial" panose="020B0604020202020204" pitchFamily="34" charset="0"/>
              </a:rPr>
              <a:t>and empathise with the painful </a:t>
            </a:r>
            <a:r>
              <a:rPr lang="en-GB" altLang="en-US" dirty="0" smtClean="0">
                <a:latin typeface="Arial" panose="020B0604020202020204" pitchFamily="34" charset="0"/>
                <a:cs typeface="Arial" panose="020B0604020202020204" pitchFamily="34" charset="0"/>
              </a:rPr>
              <a:t>experience </a:t>
            </a:r>
            <a:r>
              <a:rPr lang="en-GB" altLang="en-US" dirty="0">
                <a:latin typeface="Arial" panose="020B0604020202020204" pitchFamily="34" charset="0"/>
                <a:cs typeface="Arial" panose="020B0604020202020204" pitchFamily="34" charset="0"/>
              </a:rPr>
              <a:t>of </a:t>
            </a:r>
            <a:r>
              <a:rPr lang="en-GB" altLang="en-US" dirty="0" smtClean="0">
                <a:latin typeface="Arial" panose="020B0604020202020204" pitchFamily="34" charset="0"/>
                <a:cs typeface="Arial" panose="020B0604020202020204" pitchFamily="34" charset="0"/>
              </a:rPr>
              <a:t>grief </a:t>
            </a:r>
          </a:p>
          <a:p>
            <a:pPr>
              <a:buNone/>
            </a:pPr>
            <a:r>
              <a:rPr lang="en-GB" altLang="en-US" dirty="0" smtClean="0">
                <a:latin typeface="Arial" panose="020B0604020202020204" pitchFamily="34" charset="0"/>
                <a:cs typeface="Arial" panose="020B0604020202020204" pitchFamily="34" charset="0"/>
              </a:rPr>
              <a:t>   (</a:t>
            </a:r>
            <a:r>
              <a:rPr lang="en-GB" altLang="en-US" sz="2800" dirty="0">
                <a:latin typeface="Arial" panose="020B0604020202020204" pitchFamily="34" charset="0"/>
                <a:cs typeface="Arial" panose="020B0604020202020204" pitchFamily="34" charset="0"/>
              </a:rPr>
              <a:t>A person-centred approach</a:t>
            </a:r>
            <a:r>
              <a:rPr lang="en-GB" altLang="en-US" sz="2800" dirty="0" smtClean="0">
                <a:latin typeface="Arial" panose="020B0604020202020204" pitchFamily="34" charset="0"/>
                <a:cs typeface="Arial" panose="020B0604020202020204" pitchFamily="34" charset="0"/>
              </a:rPr>
              <a:t>)</a:t>
            </a:r>
            <a:endParaRPr lang="en-GB" altLang="en-US" sz="2800" dirty="0">
              <a:latin typeface="Arial" panose="020B0604020202020204" pitchFamily="34" charset="0"/>
              <a:cs typeface="Arial" panose="020B0604020202020204" pitchFamily="34" charset="0"/>
            </a:endParaRPr>
          </a:p>
          <a:p>
            <a:r>
              <a:rPr lang="en-GB" altLang="en-US" dirty="0" smtClean="0">
                <a:latin typeface="Arial" panose="020B0604020202020204" pitchFamily="34" charset="0"/>
                <a:cs typeface="Arial" panose="020B0604020202020204" pitchFamily="34" charset="0"/>
              </a:rPr>
              <a:t>Counter </a:t>
            </a:r>
            <a:r>
              <a:rPr lang="en-GB" altLang="en-US" dirty="0">
                <a:latin typeface="Arial" panose="020B0604020202020204" pitchFamily="34" charset="0"/>
                <a:cs typeface="Arial" panose="020B0604020202020204" pitchFamily="34" charset="0"/>
              </a:rPr>
              <a:t>the powerlessness of grief with strategies for gaining some control. </a:t>
            </a:r>
            <a:endParaRPr lang="en-GB" altLang="en-US" dirty="0" smtClean="0">
              <a:latin typeface="Arial" panose="020B0604020202020204" pitchFamily="34" charset="0"/>
              <a:cs typeface="Arial" panose="020B0604020202020204" pitchFamily="34" charset="0"/>
            </a:endParaRPr>
          </a:p>
          <a:p>
            <a:pPr>
              <a:buNone/>
            </a:pPr>
            <a:r>
              <a:rPr lang="en-GB" altLang="en-US" sz="2800" dirty="0" smtClean="0">
                <a:latin typeface="Arial" panose="020B0604020202020204" pitchFamily="34" charset="0"/>
                <a:cs typeface="Arial" panose="020B0604020202020204" pitchFamily="34" charset="0"/>
              </a:rPr>
              <a:t>     (A cognitive approach) </a:t>
            </a:r>
          </a:p>
          <a:p>
            <a:r>
              <a:rPr lang="en-GB" altLang="en-US" dirty="0" smtClean="0">
                <a:latin typeface="Arial" panose="020B0604020202020204" pitchFamily="34" charset="0"/>
                <a:cs typeface="Arial" panose="020B0604020202020204" pitchFamily="34" charset="0"/>
              </a:rPr>
              <a:t>Give </a:t>
            </a:r>
            <a:r>
              <a:rPr lang="en-GB" altLang="en-US" dirty="0">
                <a:latin typeface="Arial" panose="020B0604020202020204" pitchFamily="34" charset="0"/>
                <a:cs typeface="Arial" panose="020B0604020202020204" pitchFamily="34" charset="0"/>
              </a:rPr>
              <a:t>permission to take time to ‘rest’ from </a:t>
            </a:r>
            <a:r>
              <a:rPr lang="en-GB" altLang="en-US" dirty="0" smtClean="0">
                <a:latin typeface="Arial" panose="020B0604020202020204" pitchFamily="34" charset="0"/>
                <a:cs typeface="Arial" panose="020B0604020202020204" pitchFamily="34" charset="0"/>
              </a:rPr>
              <a:t>grief</a:t>
            </a:r>
            <a:endParaRPr lang="en-GB" altLang="en-US" dirty="0">
              <a:latin typeface="Arial" panose="020B0604020202020204" pitchFamily="34" charset="0"/>
              <a:cs typeface="Arial" panose="020B0604020202020204" pitchFamily="34" charset="0"/>
            </a:endParaRPr>
          </a:p>
        </p:txBody>
      </p:sp>
      <p:pic>
        <p:nvPicPr>
          <p:cNvPr id="4"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021288"/>
            <a:ext cx="1135359" cy="49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9576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n-GB" altLang="en-US" sz="4000" dirty="0">
                <a:solidFill>
                  <a:srgbClr val="7030A0"/>
                </a:solidFill>
                <a:latin typeface="Arial Black" panose="020B0A04020102020204" pitchFamily="34" charset="0"/>
              </a:rPr>
              <a:t>Working with Controlled </a:t>
            </a:r>
            <a:r>
              <a:rPr lang="en-GB" altLang="en-US" sz="4000" dirty="0" smtClean="0">
                <a:solidFill>
                  <a:srgbClr val="7030A0"/>
                </a:solidFill>
                <a:latin typeface="Arial Black" panose="020B0A04020102020204" pitchFamily="34" charset="0"/>
              </a:rPr>
              <a:t>grief reactions </a:t>
            </a:r>
            <a:endParaRPr lang="en-GB" altLang="en-US" dirty="0">
              <a:solidFill>
                <a:srgbClr val="7030A0"/>
              </a:solidFill>
              <a:latin typeface="Arial Black" panose="020B0A04020102020204" pitchFamily="34" charset="0"/>
            </a:endParaRPr>
          </a:p>
        </p:txBody>
      </p:sp>
      <p:sp>
        <p:nvSpPr>
          <p:cNvPr id="48131" name="Rectangle 3"/>
          <p:cNvSpPr>
            <a:spLocks noGrp="1" noChangeArrowheads="1"/>
          </p:cNvSpPr>
          <p:nvPr>
            <p:ph type="body" idx="1"/>
          </p:nvPr>
        </p:nvSpPr>
        <p:spPr/>
        <p:txBody>
          <a:bodyPr>
            <a:noAutofit/>
          </a:bodyPr>
          <a:lstStyle/>
          <a:p>
            <a:pPr>
              <a:lnSpc>
                <a:spcPct val="90000"/>
              </a:lnSpc>
            </a:pPr>
            <a:r>
              <a:rPr lang="en-GB" altLang="en-US" sz="2800" dirty="0" smtClean="0">
                <a:latin typeface="Arial" panose="020B0604020202020204" pitchFamily="34" charset="0"/>
                <a:cs typeface="Arial" panose="020B0604020202020204" pitchFamily="34" charset="0"/>
              </a:rPr>
              <a:t>Accept and empathise with the conflicted experience of grief  </a:t>
            </a:r>
          </a:p>
          <a:p>
            <a:pPr>
              <a:lnSpc>
                <a:spcPct val="90000"/>
              </a:lnSpc>
              <a:buNone/>
            </a:pPr>
            <a:r>
              <a:rPr lang="en-GB" altLang="en-US" sz="2400" dirty="0" smtClean="0">
                <a:latin typeface="Arial" panose="020B0604020202020204" pitchFamily="34" charset="0"/>
                <a:cs typeface="Arial" panose="020B0604020202020204" pitchFamily="34" charset="0"/>
              </a:rPr>
              <a:t>   (</a:t>
            </a:r>
            <a:r>
              <a:rPr lang="en-GB" altLang="en-US" sz="2400" dirty="0">
                <a:latin typeface="Arial" panose="020B0604020202020204" pitchFamily="34" charset="0"/>
                <a:cs typeface="Arial" panose="020B0604020202020204" pitchFamily="34" charset="0"/>
              </a:rPr>
              <a:t>A person-centred </a:t>
            </a:r>
            <a:r>
              <a:rPr lang="en-GB" altLang="en-US" sz="2400" dirty="0" smtClean="0">
                <a:latin typeface="Arial" panose="020B0604020202020204" pitchFamily="34" charset="0"/>
                <a:cs typeface="Arial" panose="020B0604020202020204" pitchFamily="34" charset="0"/>
              </a:rPr>
              <a:t>approach) </a:t>
            </a:r>
            <a:endParaRPr lang="en-GB" altLang="en-US" sz="2800" dirty="0">
              <a:latin typeface="Arial" panose="020B0604020202020204" pitchFamily="34" charset="0"/>
              <a:cs typeface="Arial" panose="020B0604020202020204" pitchFamily="34" charset="0"/>
            </a:endParaRPr>
          </a:p>
          <a:p>
            <a:pPr>
              <a:lnSpc>
                <a:spcPct val="90000"/>
              </a:lnSpc>
            </a:pPr>
            <a:r>
              <a:rPr lang="en-GB" altLang="en-US" sz="2800" dirty="0" smtClean="0">
                <a:latin typeface="Arial" panose="020B0604020202020204" pitchFamily="34" charset="0"/>
                <a:cs typeface="Arial" panose="020B0604020202020204" pitchFamily="34" charset="0"/>
              </a:rPr>
              <a:t>Create safety to explore how </a:t>
            </a:r>
            <a:r>
              <a:rPr lang="en-GB" altLang="en-US" sz="2800" dirty="0">
                <a:latin typeface="Arial" panose="020B0604020202020204" pitchFamily="34" charset="0"/>
                <a:cs typeface="Arial" panose="020B0604020202020204" pitchFamily="34" charset="0"/>
              </a:rPr>
              <a:t>past experience has contributed to </a:t>
            </a:r>
            <a:r>
              <a:rPr lang="en-GB" altLang="en-US" sz="2800" dirty="0" smtClean="0">
                <a:latin typeface="Arial" panose="020B0604020202020204" pitchFamily="34" charset="0"/>
                <a:cs typeface="Arial" panose="020B0604020202020204" pitchFamily="34" charset="0"/>
              </a:rPr>
              <a:t>emotional control e.g</a:t>
            </a:r>
            <a:r>
              <a:rPr lang="en-GB" altLang="en-US" sz="2800" dirty="0">
                <a:latin typeface="Arial" panose="020B0604020202020204" pitchFamily="34" charset="0"/>
                <a:cs typeface="Arial" panose="020B0604020202020204" pitchFamily="34" charset="0"/>
              </a:rPr>
              <a:t>. attachment issues, relationship dynamics etc. </a:t>
            </a:r>
          </a:p>
          <a:p>
            <a:pPr>
              <a:lnSpc>
                <a:spcPct val="90000"/>
              </a:lnSpc>
              <a:buClr>
                <a:schemeClr val="tx1"/>
              </a:buClr>
              <a:buFont typeface="Monotype Sorts" pitchFamily="2" charset="2"/>
              <a:buNone/>
            </a:pPr>
            <a:r>
              <a:rPr lang="en-GB" altLang="en-US" sz="2400" dirty="0">
                <a:latin typeface="Arial" panose="020B0604020202020204" pitchFamily="34" charset="0"/>
                <a:cs typeface="Arial" panose="020B0604020202020204" pitchFamily="34" charset="0"/>
              </a:rPr>
              <a:t>    (A psychodynamic approach</a:t>
            </a:r>
            <a:r>
              <a:rPr lang="en-GB" altLang="en-US" sz="2400" dirty="0" smtClean="0">
                <a:latin typeface="Arial" panose="020B0604020202020204" pitchFamily="34" charset="0"/>
                <a:cs typeface="Arial" panose="020B0604020202020204" pitchFamily="34" charset="0"/>
              </a:rPr>
              <a:t>) </a:t>
            </a:r>
            <a:endParaRPr lang="en-GB" altLang="en-US" sz="2800" dirty="0">
              <a:latin typeface="Arial" panose="020B0604020202020204" pitchFamily="34" charset="0"/>
              <a:cs typeface="Arial" panose="020B0604020202020204" pitchFamily="34" charset="0"/>
            </a:endParaRPr>
          </a:p>
          <a:p>
            <a:pPr>
              <a:lnSpc>
                <a:spcPct val="90000"/>
              </a:lnSpc>
            </a:pPr>
            <a:r>
              <a:rPr lang="en-GB" altLang="en-US" sz="2800" dirty="0" smtClean="0">
                <a:latin typeface="Arial" panose="020B0604020202020204" pitchFamily="34" charset="0"/>
                <a:cs typeface="Arial" panose="020B0604020202020204" pitchFamily="34" charset="0"/>
              </a:rPr>
              <a:t>Engage </a:t>
            </a:r>
            <a:r>
              <a:rPr lang="en-GB" altLang="en-US" sz="2800" dirty="0">
                <a:latin typeface="Arial" panose="020B0604020202020204" pitchFamily="34" charset="0"/>
                <a:cs typeface="Arial" panose="020B0604020202020204" pitchFamily="34" charset="0"/>
              </a:rPr>
              <a:t>with the existing </a:t>
            </a:r>
            <a:r>
              <a:rPr lang="en-GB" altLang="en-US" sz="2800" dirty="0" smtClean="0">
                <a:latin typeface="Arial" panose="020B0604020202020204" pitchFamily="34" charset="0"/>
                <a:cs typeface="Arial" panose="020B0604020202020204" pitchFamily="34" charset="0"/>
              </a:rPr>
              <a:t>tendency for control and explore effective and appropriate ways to express it in the face of loss </a:t>
            </a:r>
          </a:p>
          <a:p>
            <a:pPr>
              <a:lnSpc>
                <a:spcPct val="90000"/>
              </a:lnSpc>
              <a:buNone/>
            </a:pPr>
            <a:r>
              <a:rPr lang="en-GB" altLang="en-US" sz="2400" dirty="0" smtClean="0">
                <a:latin typeface="Arial" panose="020B0604020202020204" pitchFamily="34" charset="0"/>
                <a:cs typeface="Arial" panose="020B0604020202020204" pitchFamily="34" charset="0"/>
              </a:rPr>
              <a:t>    (</a:t>
            </a:r>
            <a:r>
              <a:rPr lang="en-GB" altLang="en-US" sz="2400" dirty="0">
                <a:latin typeface="Arial" panose="020B0604020202020204" pitchFamily="34" charset="0"/>
                <a:cs typeface="Arial" panose="020B0604020202020204" pitchFamily="34" charset="0"/>
              </a:rPr>
              <a:t>A cognitive approach</a:t>
            </a:r>
            <a:r>
              <a:rPr lang="en-GB" altLang="en-US" sz="2400" dirty="0" smtClean="0">
                <a:latin typeface="Arial" panose="020B0604020202020204" pitchFamily="34" charset="0"/>
                <a:cs typeface="Arial" panose="020B0604020202020204" pitchFamily="34" charset="0"/>
              </a:rPr>
              <a:t>) </a:t>
            </a:r>
            <a:endParaRPr lang="en-GB" altLang="en-US" sz="2400" dirty="0">
              <a:latin typeface="Arial" panose="020B0604020202020204" pitchFamily="34" charset="0"/>
              <a:cs typeface="Arial" panose="020B0604020202020204" pitchFamily="34" charset="0"/>
            </a:endParaRPr>
          </a:p>
        </p:txBody>
      </p:sp>
      <p:pic>
        <p:nvPicPr>
          <p:cNvPr id="4"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021288"/>
            <a:ext cx="1135359" cy="49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832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7030A0"/>
                </a:solidFill>
                <a:latin typeface="Arial Black" panose="020B0A04020102020204" pitchFamily="34" charset="0"/>
              </a:rPr>
              <a:t> </a:t>
            </a:r>
            <a:r>
              <a:rPr lang="en-GB" dirty="0" smtClean="0">
                <a:solidFill>
                  <a:srgbClr val="7030A0"/>
                </a:solidFill>
                <a:latin typeface="Arial Black" panose="020B0A04020102020204" pitchFamily="34" charset="0"/>
              </a:rPr>
              <a:t>   Nurturing resilience</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latin typeface="Arial" panose="020B0604020202020204" pitchFamily="34" charset="0"/>
                <a:cs typeface="Arial" panose="020B0604020202020204" pitchFamily="34" charset="0"/>
              </a:rPr>
              <a:t>Focus on the capacity for resilience by:</a:t>
            </a:r>
          </a:p>
          <a:p>
            <a:r>
              <a:rPr lang="en-GB" dirty="0" smtClean="0">
                <a:latin typeface="Arial" panose="020B0604020202020204" pitchFamily="34" charset="0"/>
                <a:cs typeface="Arial" panose="020B0604020202020204" pitchFamily="34" charset="0"/>
              </a:rPr>
              <a:t>Exploring what coping skills are needed  to </a:t>
            </a:r>
            <a:r>
              <a:rPr lang="en-GB" dirty="0" smtClean="0">
                <a:solidFill>
                  <a:srgbClr val="FF0000"/>
                </a:solidFill>
                <a:latin typeface="Arial" panose="020B0604020202020204" pitchFamily="34" charset="0"/>
                <a:cs typeface="Arial" panose="020B0604020202020204" pitchFamily="34" charset="0"/>
              </a:rPr>
              <a:t>balance</a:t>
            </a:r>
            <a:r>
              <a:rPr lang="en-GB" dirty="0" smtClean="0">
                <a:latin typeface="Arial" panose="020B0604020202020204" pitchFamily="34" charset="0"/>
                <a:cs typeface="Arial" panose="020B0604020202020204" pitchFamily="34" charset="0"/>
              </a:rPr>
              <a:t> </a:t>
            </a:r>
            <a:r>
              <a:rPr lang="en-GB" dirty="0" smtClean="0">
                <a:solidFill>
                  <a:srgbClr val="FF0000"/>
                </a:solidFill>
                <a:latin typeface="Arial" panose="020B0604020202020204" pitchFamily="34" charset="0"/>
                <a:cs typeface="Arial" panose="020B0604020202020204" pitchFamily="34" charset="0"/>
              </a:rPr>
              <a:t>feeling</a:t>
            </a:r>
            <a:r>
              <a:rPr lang="en-GB" dirty="0" smtClean="0">
                <a:latin typeface="Arial" panose="020B0604020202020204" pitchFamily="34" charset="0"/>
                <a:cs typeface="Arial" panose="020B0604020202020204" pitchFamily="34" charset="0"/>
              </a:rPr>
              <a:t> </a:t>
            </a:r>
            <a:r>
              <a:rPr lang="en-GB" dirty="0" smtClean="0">
                <a:solidFill>
                  <a:srgbClr val="FF0000"/>
                </a:solidFill>
                <a:latin typeface="Arial" panose="020B0604020202020204" pitchFamily="34" charset="0"/>
                <a:cs typeface="Arial" panose="020B0604020202020204" pitchFamily="34" charset="0"/>
              </a:rPr>
              <a:t>and functioning</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Building up </a:t>
            </a:r>
            <a:r>
              <a:rPr lang="en-GB" dirty="0" smtClean="0">
                <a:solidFill>
                  <a:srgbClr val="FF0000"/>
                </a:solidFill>
                <a:latin typeface="Arial" panose="020B0604020202020204" pitchFamily="34" charset="0"/>
                <a:cs typeface="Arial" panose="020B0604020202020204" pitchFamily="34" charset="0"/>
              </a:rPr>
              <a:t>inner resourcefulness</a:t>
            </a:r>
          </a:p>
          <a:p>
            <a:r>
              <a:rPr lang="en-GB" dirty="0" smtClean="0">
                <a:latin typeface="Arial" panose="020B0604020202020204" pitchFamily="34" charset="0"/>
                <a:cs typeface="Arial" panose="020B0604020202020204" pitchFamily="34" charset="0"/>
              </a:rPr>
              <a:t>Developing best use of social </a:t>
            </a:r>
            <a:r>
              <a:rPr lang="en-GB" dirty="0" smtClean="0">
                <a:solidFill>
                  <a:srgbClr val="FF0000"/>
                </a:solidFill>
                <a:latin typeface="Arial" panose="020B0604020202020204" pitchFamily="34" charset="0"/>
                <a:cs typeface="Arial" panose="020B0604020202020204" pitchFamily="34" charset="0"/>
              </a:rPr>
              <a:t>support</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Re-evaluating the experience of loss and seeking a satisfactory </a:t>
            </a:r>
            <a:r>
              <a:rPr lang="en-GB" dirty="0" smtClean="0">
                <a:solidFill>
                  <a:srgbClr val="FF0000"/>
                </a:solidFill>
                <a:latin typeface="Arial" panose="020B0604020202020204" pitchFamily="34" charset="0"/>
                <a:cs typeface="Arial" panose="020B0604020202020204" pitchFamily="34" charset="0"/>
              </a:rPr>
              <a:t>sense of meaning </a:t>
            </a:r>
            <a:r>
              <a:rPr lang="en-GB" dirty="0" smtClean="0">
                <a:latin typeface="Arial" panose="020B0604020202020204" pitchFamily="34" charset="0"/>
                <a:cs typeface="Arial" panose="020B0604020202020204" pitchFamily="34" charset="0"/>
              </a:rPr>
              <a:t>in which a</a:t>
            </a:r>
            <a:r>
              <a:rPr lang="en-GB" dirty="0" smtClean="0">
                <a:solidFill>
                  <a:srgbClr val="FF0000"/>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renewed (new) </a:t>
            </a:r>
            <a:r>
              <a:rPr lang="en-GB" dirty="0" smtClean="0">
                <a:solidFill>
                  <a:srgbClr val="FF0000"/>
                </a:solidFill>
                <a:latin typeface="Arial" panose="020B0604020202020204" pitchFamily="34" charset="0"/>
                <a:cs typeface="Arial" panose="020B0604020202020204" pitchFamily="34" charset="0"/>
              </a:rPr>
              <a:t>hopeful perspective </a:t>
            </a:r>
            <a:r>
              <a:rPr lang="en-GB" dirty="0" smtClean="0">
                <a:latin typeface="Arial" panose="020B0604020202020204" pitchFamily="34" charset="0"/>
                <a:cs typeface="Arial" panose="020B0604020202020204" pitchFamily="34" charset="0"/>
              </a:rPr>
              <a:t>is possible </a:t>
            </a:r>
          </a:p>
          <a:p>
            <a:endParaRPr lang="en-GB" dirty="0">
              <a:latin typeface="Arial" panose="020B0604020202020204" pitchFamily="34" charset="0"/>
              <a:cs typeface="Arial" panose="020B0604020202020204" pitchFamily="34" charset="0"/>
            </a:endParaRPr>
          </a:p>
        </p:txBody>
      </p:sp>
      <p:pic>
        <p:nvPicPr>
          <p:cNvPr id="4"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6096000"/>
            <a:ext cx="9906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766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251520" y="274638"/>
            <a:ext cx="8435280" cy="1143000"/>
          </a:xfrm>
        </p:spPr>
        <p:txBody>
          <a:bodyPr>
            <a:normAutofit fontScale="90000"/>
          </a:bodyPr>
          <a:lstStyle/>
          <a:p>
            <a:pPr algn="l"/>
            <a:r>
              <a:rPr lang="en-GB" altLang="en-US" sz="3600" dirty="0" smtClean="0">
                <a:solidFill>
                  <a:srgbClr val="7030A0"/>
                </a:solidFill>
                <a:latin typeface="Arial Black" panose="020B0A04020102020204" pitchFamily="34" charset="0"/>
              </a:rPr>
              <a:t>      Resilience – when pain </a:t>
            </a:r>
            <a:r>
              <a:rPr lang="en-GB" altLang="en-US" sz="3600" dirty="0">
                <a:solidFill>
                  <a:srgbClr val="7030A0"/>
                </a:solidFill>
                <a:latin typeface="Arial Black" panose="020B0A04020102020204" pitchFamily="34" charset="0"/>
              </a:rPr>
              <a:t>and </a:t>
            </a:r>
            <a:r>
              <a:rPr lang="en-GB" altLang="en-US" sz="3600" dirty="0" smtClean="0">
                <a:solidFill>
                  <a:srgbClr val="7030A0"/>
                </a:solidFill>
                <a:latin typeface="Arial Black" panose="020B0A04020102020204" pitchFamily="34" charset="0"/>
              </a:rPr>
              <a:t>  </a:t>
            </a:r>
            <a:br>
              <a:rPr lang="en-GB" altLang="en-US" sz="3600" dirty="0" smtClean="0">
                <a:solidFill>
                  <a:srgbClr val="7030A0"/>
                </a:solidFill>
                <a:latin typeface="Arial Black" panose="020B0A04020102020204" pitchFamily="34" charset="0"/>
              </a:rPr>
            </a:br>
            <a:r>
              <a:rPr lang="en-GB" altLang="en-US" sz="3600" dirty="0">
                <a:solidFill>
                  <a:srgbClr val="7030A0"/>
                </a:solidFill>
                <a:latin typeface="Arial Black" panose="020B0A04020102020204" pitchFamily="34" charset="0"/>
              </a:rPr>
              <a:t> </a:t>
            </a:r>
            <a:r>
              <a:rPr lang="en-GB" altLang="en-US" sz="3600" dirty="0" smtClean="0">
                <a:solidFill>
                  <a:srgbClr val="7030A0"/>
                </a:solidFill>
                <a:latin typeface="Arial Black" panose="020B0A04020102020204" pitchFamily="34" charset="0"/>
              </a:rPr>
              <a:t>     possibilities</a:t>
            </a:r>
            <a:r>
              <a:rPr lang="en-GB" altLang="en-US" dirty="0" smtClean="0">
                <a:solidFill>
                  <a:srgbClr val="7030A0"/>
                </a:solidFill>
                <a:latin typeface="Arial Black" panose="020B0A04020102020204" pitchFamily="34" charset="0"/>
              </a:rPr>
              <a:t> </a:t>
            </a:r>
            <a:r>
              <a:rPr lang="en-GB" altLang="en-US" sz="3600" dirty="0" smtClean="0">
                <a:solidFill>
                  <a:srgbClr val="7030A0"/>
                </a:solidFill>
                <a:latin typeface="Arial Black" panose="020B0A04020102020204" pitchFamily="34" charset="0"/>
              </a:rPr>
              <a:t>can be reconciled</a:t>
            </a:r>
            <a:endParaRPr lang="en-GB" altLang="en-US" dirty="0">
              <a:solidFill>
                <a:srgbClr val="7030A0"/>
              </a:solidFill>
              <a:latin typeface="Arial Black" panose="020B0A04020102020204" pitchFamily="34" charset="0"/>
            </a:endParaRPr>
          </a:p>
        </p:txBody>
      </p:sp>
      <p:pic>
        <p:nvPicPr>
          <p:cNvPr id="107523"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p:pic>
      <p:pic>
        <p:nvPicPr>
          <p:cNvPr id="4"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6165304"/>
            <a:ext cx="1135359" cy="49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47057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dirty="0" smtClean="0"/>
              <a:t>Contact: </a:t>
            </a:r>
            <a:r>
              <a:rPr lang="en-GB" dirty="0" smtClean="0">
                <a:hlinkClick r:id="rId2"/>
              </a:rPr>
              <a:t>l.machin@keele.ac.uk</a:t>
            </a:r>
            <a:endParaRPr lang="en-GB" dirty="0" smtClean="0"/>
          </a:p>
          <a:p>
            <a:pPr marL="0" indent="0">
              <a:buNone/>
            </a:pPr>
            <a:r>
              <a:rPr lang="en-GB" dirty="0" smtClean="0"/>
              <a:t>Website: </a:t>
            </a:r>
            <a:r>
              <a:rPr lang="en-GB" dirty="0" smtClean="0">
                <a:hlinkClick r:id="rId3"/>
              </a:rPr>
              <a:t>www.keele.ac.uk/mappinggrief</a:t>
            </a:r>
            <a:endParaRPr lang="en-GB" dirty="0" smtClean="0"/>
          </a:p>
          <a:p>
            <a:pPr marL="0" indent="0">
              <a:buNone/>
            </a:pPr>
            <a:endParaRPr lang="en-GB" dirty="0"/>
          </a:p>
          <a:p>
            <a:pPr marL="0" indent="0">
              <a:buNone/>
            </a:pPr>
            <a:endParaRPr lang="en-GB" dirty="0"/>
          </a:p>
        </p:txBody>
      </p:sp>
      <p:pic>
        <p:nvPicPr>
          <p:cNvPr id="4" name="Picture 2" descr="http://www.keele.ac.uk/media/keeleuniversity/group/mappinggrief/images/Mapping-Griefweb-banner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600" y="404664"/>
            <a:ext cx="7096125" cy="1080120"/>
          </a:xfrm>
          <a:prstGeom prst="rect">
            <a:avLst/>
          </a:prstGeom>
          <a:noFill/>
          <a:extLst>
            <a:ext uri="{909E8E84-426E-40DD-AFC4-6F175D3DCCD1}">
              <a14:hiddenFill xmlns:a14="http://schemas.microsoft.com/office/drawing/2010/main">
                <a:solidFill>
                  <a:srgbClr val="FFFFFF"/>
                </a:solidFill>
              </a14:hiddenFill>
            </a:ext>
          </a:extLst>
        </p:spPr>
      </p:pic>
      <p:pic>
        <p:nvPicPr>
          <p:cNvPr id="5" name="Table Placeholder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8304" y="5877272"/>
            <a:ext cx="1207367" cy="563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Working with loss and grief: a theoretical and practical approach"/>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55777" y="3006960"/>
            <a:ext cx="2160240" cy="2870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155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609600"/>
            <a:ext cx="7772400" cy="1143000"/>
          </a:xfrm>
        </p:spPr>
        <p:txBody>
          <a:bodyPr/>
          <a:lstStyle/>
          <a:p>
            <a:r>
              <a:rPr lang="en-GB" b="1" dirty="0" smtClean="0">
                <a:solidFill>
                  <a:srgbClr val="7030A0"/>
                </a:solidFill>
                <a:latin typeface="Arial Black" pitchFamily="34" charset="0"/>
              </a:rPr>
              <a:t>Grief: key theories</a:t>
            </a:r>
            <a:endParaRPr lang="en-GB" dirty="0" smtClean="0">
              <a:solidFill>
                <a:srgbClr val="7030A0"/>
              </a:solidFill>
            </a:endParaRPr>
          </a:p>
        </p:txBody>
      </p:sp>
      <p:sp>
        <p:nvSpPr>
          <p:cNvPr id="90116" name="Oval 4"/>
          <p:cNvSpPr>
            <a:spLocks noChangeArrowheads="1"/>
          </p:cNvSpPr>
          <p:nvPr/>
        </p:nvSpPr>
        <p:spPr bwMode="auto">
          <a:xfrm>
            <a:off x="3124200" y="2286000"/>
            <a:ext cx="1981200" cy="1219200"/>
          </a:xfrm>
          <a:prstGeom prst="ellipse">
            <a:avLst/>
          </a:prstGeom>
          <a:solidFill>
            <a:srgbClr val="6699FF"/>
          </a:solidFill>
          <a:ln w="9525">
            <a:solidFill>
              <a:schemeClr val="tx1"/>
            </a:solidFill>
            <a:round/>
            <a:headEnd/>
            <a:tailEnd/>
          </a:ln>
        </p:spPr>
        <p:txBody>
          <a:bodyPr wrap="none" anchor="ctr"/>
          <a:lstStyle/>
          <a:p>
            <a:pPr algn="ctr"/>
            <a:r>
              <a:rPr lang="en-GB" sz="2800" dirty="0">
                <a:latin typeface="Arial" charset="0"/>
              </a:rPr>
              <a:t>Attachment</a:t>
            </a:r>
            <a:endParaRPr lang="en-GB" dirty="0"/>
          </a:p>
        </p:txBody>
      </p:sp>
      <p:sp>
        <p:nvSpPr>
          <p:cNvPr id="90118" name="Oval 6"/>
          <p:cNvSpPr>
            <a:spLocks noChangeArrowheads="1"/>
          </p:cNvSpPr>
          <p:nvPr/>
        </p:nvSpPr>
        <p:spPr bwMode="auto">
          <a:xfrm>
            <a:off x="5334000" y="2590800"/>
            <a:ext cx="2590800" cy="1371600"/>
          </a:xfrm>
          <a:prstGeom prst="ellipse">
            <a:avLst/>
          </a:prstGeom>
          <a:solidFill>
            <a:srgbClr val="66FF99"/>
          </a:solidFill>
          <a:ln w="9525">
            <a:solidFill>
              <a:schemeClr val="tx1"/>
            </a:solidFill>
            <a:round/>
            <a:headEnd/>
            <a:tailEnd/>
          </a:ln>
        </p:spPr>
        <p:txBody>
          <a:bodyPr wrap="none" anchor="ctr"/>
          <a:lstStyle/>
          <a:p>
            <a:pPr algn="ctr"/>
            <a:r>
              <a:rPr lang="en-GB" sz="2800" dirty="0">
                <a:latin typeface="Arial" charset="0"/>
              </a:rPr>
              <a:t>Dual Process</a:t>
            </a:r>
          </a:p>
          <a:p>
            <a:pPr algn="ctr"/>
            <a:r>
              <a:rPr lang="en-GB" sz="2800" dirty="0">
                <a:latin typeface="Arial" charset="0"/>
              </a:rPr>
              <a:t>model</a:t>
            </a:r>
            <a:endParaRPr lang="en-GB" dirty="0"/>
          </a:p>
        </p:txBody>
      </p:sp>
      <p:sp>
        <p:nvSpPr>
          <p:cNvPr id="90120" name="Oval 8"/>
          <p:cNvSpPr>
            <a:spLocks noChangeArrowheads="1"/>
          </p:cNvSpPr>
          <p:nvPr/>
        </p:nvSpPr>
        <p:spPr bwMode="auto">
          <a:xfrm>
            <a:off x="685800" y="4800600"/>
            <a:ext cx="2133600" cy="1371600"/>
          </a:xfrm>
          <a:prstGeom prst="ellipse">
            <a:avLst/>
          </a:prstGeom>
          <a:solidFill>
            <a:srgbClr val="FFFF66"/>
          </a:solidFill>
          <a:ln w="9525">
            <a:solidFill>
              <a:schemeClr val="tx1"/>
            </a:solidFill>
            <a:round/>
            <a:headEnd/>
            <a:tailEnd/>
          </a:ln>
        </p:spPr>
        <p:txBody>
          <a:bodyPr wrap="none" anchor="ctr"/>
          <a:lstStyle/>
          <a:p>
            <a:pPr algn="ctr"/>
            <a:r>
              <a:rPr lang="en-GB" sz="2800" dirty="0">
                <a:latin typeface="Arial" charset="0"/>
              </a:rPr>
              <a:t>Continuing </a:t>
            </a:r>
          </a:p>
          <a:p>
            <a:pPr algn="ctr"/>
            <a:r>
              <a:rPr lang="en-GB" sz="2800" dirty="0">
                <a:latin typeface="Arial" charset="0"/>
              </a:rPr>
              <a:t>Bonds</a:t>
            </a:r>
            <a:endParaRPr lang="en-GB" dirty="0"/>
          </a:p>
        </p:txBody>
      </p:sp>
      <p:sp>
        <p:nvSpPr>
          <p:cNvPr id="90122" name="Oval 10"/>
          <p:cNvSpPr>
            <a:spLocks noChangeArrowheads="1"/>
          </p:cNvSpPr>
          <p:nvPr/>
        </p:nvSpPr>
        <p:spPr bwMode="auto">
          <a:xfrm>
            <a:off x="1066800" y="3048000"/>
            <a:ext cx="1905000" cy="1143000"/>
          </a:xfrm>
          <a:prstGeom prst="ellipse">
            <a:avLst/>
          </a:prstGeom>
          <a:solidFill>
            <a:schemeClr val="hlink"/>
          </a:solidFill>
          <a:ln w="9525">
            <a:solidFill>
              <a:schemeClr val="tx1"/>
            </a:solidFill>
            <a:round/>
            <a:headEnd/>
            <a:tailEnd/>
          </a:ln>
        </p:spPr>
        <p:txBody>
          <a:bodyPr wrap="none" anchor="ctr"/>
          <a:lstStyle/>
          <a:p>
            <a:pPr algn="ctr"/>
            <a:r>
              <a:rPr lang="en-GB" sz="2800" dirty="0">
                <a:latin typeface="Arial" charset="0"/>
              </a:rPr>
              <a:t>Tasks of</a:t>
            </a:r>
          </a:p>
          <a:p>
            <a:pPr algn="ctr"/>
            <a:r>
              <a:rPr lang="en-GB" sz="2800" dirty="0">
                <a:latin typeface="Arial" charset="0"/>
              </a:rPr>
              <a:t>mourning</a:t>
            </a:r>
            <a:endParaRPr lang="en-GB" dirty="0"/>
          </a:p>
        </p:txBody>
      </p:sp>
      <p:sp>
        <p:nvSpPr>
          <p:cNvPr id="90124" name="Oval 12"/>
          <p:cNvSpPr>
            <a:spLocks noChangeArrowheads="1"/>
          </p:cNvSpPr>
          <p:nvPr/>
        </p:nvSpPr>
        <p:spPr bwMode="auto">
          <a:xfrm>
            <a:off x="5562600" y="5334000"/>
            <a:ext cx="2133600" cy="990600"/>
          </a:xfrm>
          <a:prstGeom prst="ellipse">
            <a:avLst/>
          </a:prstGeom>
          <a:solidFill>
            <a:srgbClr val="CC66FF"/>
          </a:solidFill>
          <a:ln w="9525">
            <a:solidFill>
              <a:schemeClr val="tx1"/>
            </a:solidFill>
            <a:round/>
            <a:headEnd/>
            <a:tailEnd/>
          </a:ln>
        </p:spPr>
        <p:txBody>
          <a:bodyPr wrap="none" anchor="ctr"/>
          <a:lstStyle/>
          <a:p>
            <a:pPr algn="ctr"/>
            <a:r>
              <a:rPr lang="en-GB" sz="2800" dirty="0">
                <a:latin typeface="Arial" charset="0"/>
              </a:rPr>
              <a:t>Resilience</a:t>
            </a:r>
            <a:endParaRPr lang="en-GB" dirty="0"/>
          </a:p>
        </p:txBody>
      </p:sp>
      <p:sp>
        <p:nvSpPr>
          <p:cNvPr id="90126" name="Oval 14"/>
          <p:cNvSpPr>
            <a:spLocks noChangeArrowheads="1"/>
          </p:cNvSpPr>
          <p:nvPr/>
        </p:nvSpPr>
        <p:spPr bwMode="auto">
          <a:xfrm>
            <a:off x="2590800" y="3886200"/>
            <a:ext cx="1219200" cy="1066800"/>
          </a:xfrm>
          <a:prstGeom prst="ellipse">
            <a:avLst/>
          </a:prstGeom>
          <a:solidFill>
            <a:srgbClr val="FF0000"/>
          </a:solidFill>
          <a:ln w="9525">
            <a:solidFill>
              <a:schemeClr val="tx1"/>
            </a:solidFill>
            <a:round/>
            <a:headEnd/>
            <a:tailEnd/>
          </a:ln>
        </p:spPr>
        <p:txBody>
          <a:bodyPr wrap="none" anchor="ctr"/>
          <a:lstStyle/>
          <a:p>
            <a:pPr algn="ctr"/>
            <a:endParaRPr lang="en-GB" sz="2800" dirty="0">
              <a:latin typeface="Arial" charset="0"/>
            </a:endParaRPr>
          </a:p>
          <a:p>
            <a:pPr algn="ctr"/>
            <a:endParaRPr lang="en-GB" sz="2800" dirty="0">
              <a:latin typeface="Arial" charset="0"/>
            </a:endParaRPr>
          </a:p>
          <a:p>
            <a:pPr algn="ctr"/>
            <a:r>
              <a:rPr lang="en-GB" sz="2800" dirty="0">
                <a:latin typeface="Arial" charset="0"/>
              </a:rPr>
              <a:t>Risk </a:t>
            </a:r>
          </a:p>
          <a:p>
            <a:pPr algn="ctr"/>
            <a:endParaRPr lang="en-GB" sz="2800" dirty="0">
              <a:latin typeface="Arial" charset="0"/>
            </a:endParaRPr>
          </a:p>
          <a:p>
            <a:pPr algn="ctr"/>
            <a:endParaRPr lang="en-GB" dirty="0"/>
          </a:p>
        </p:txBody>
      </p:sp>
      <p:sp>
        <p:nvSpPr>
          <p:cNvPr id="90145" name="Oval 33"/>
          <p:cNvSpPr>
            <a:spLocks noChangeArrowheads="1"/>
          </p:cNvSpPr>
          <p:nvPr/>
        </p:nvSpPr>
        <p:spPr bwMode="auto">
          <a:xfrm>
            <a:off x="4267200" y="4038600"/>
            <a:ext cx="2819400" cy="1143000"/>
          </a:xfrm>
          <a:prstGeom prst="ellipse">
            <a:avLst/>
          </a:prstGeom>
          <a:solidFill>
            <a:srgbClr val="FFCC00"/>
          </a:solidFill>
          <a:ln w="9525">
            <a:solidFill>
              <a:schemeClr val="tx1"/>
            </a:solidFill>
            <a:round/>
            <a:headEnd/>
            <a:tailEnd/>
          </a:ln>
        </p:spPr>
        <p:txBody>
          <a:bodyPr wrap="none" anchor="ctr"/>
          <a:lstStyle/>
          <a:p>
            <a:pPr algn="ctr"/>
            <a:r>
              <a:rPr lang="en-GB" sz="2800" dirty="0">
                <a:latin typeface="Arial" charset="0"/>
              </a:rPr>
              <a:t>Meaning</a:t>
            </a:r>
          </a:p>
          <a:p>
            <a:pPr algn="ctr"/>
            <a:r>
              <a:rPr lang="en-GB" sz="2800" dirty="0">
                <a:latin typeface="Arial" charset="0"/>
              </a:rPr>
              <a:t>reconstruction</a:t>
            </a:r>
            <a:endParaRPr lang="en-GB" dirty="0"/>
          </a:p>
        </p:txBody>
      </p:sp>
      <p:pic>
        <p:nvPicPr>
          <p:cNvPr id="10"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1207367" cy="563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6944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1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0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nimBg="1"/>
      <p:bldP spid="90118" grpId="0" animBg="1"/>
      <p:bldP spid="90120" grpId="0" animBg="1"/>
      <p:bldP spid="90122" grpId="0" animBg="1"/>
      <p:bldP spid="90124" grpId="0" animBg="1"/>
      <p:bldP spid="90126" grpId="0" animBg="1"/>
      <p:bldP spid="901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latin typeface="Arial Black" panose="020B0A04020102020204" pitchFamily="34" charset="0"/>
              </a:rPr>
              <a:t>Cultural and personal context of grief  </a:t>
            </a:r>
            <a:endParaRPr lang="en-GB" dirty="0">
              <a:solidFill>
                <a:srgbClr val="7030A0"/>
              </a:solidFill>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2256296"/>
              </p:ext>
            </p:extLst>
          </p:nvPr>
        </p:nvGraphicFramePr>
        <p:xfrm>
          <a:off x="381000" y="14478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Table Placeholder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84368" y="6156325"/>
            <a:ext cx="1152128" cy="513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4017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7030A0"/>
                </a:solidFill>
                <a:latin typeface="Arial Black" pitchFamily="34" charset="0"/>
              </a:rPr>
              <a:t>Finding a compass!   </a:t>
            </a:r>
            <a:endParaRPr lang="en-GB" dirty="0">
              <a:solidFill>
                <a:srgbClr val="7030A0"/>
              </a:solidFill>
              <a:latin typeface="Arial Black" pitchFamily="34" charset="0"/>
            </a:endParaRPr>
          </a:p>
        </p:txBody>
      </p:sp>
      <p:pic>
        <p:nvPicPr>
          <p:cNvPr id="1026" name="Picture 2" descr="C:\Users\hp\Pictures\k8453153.jpg"/>
          <p:cNvPicPr>
            <a:picLocks noGrp="1" noChangeAspect="1" noChangeArrowheads="1"/>
          </p:cNvPicPr>
          <p:nvPr>
            <p:ph idx="1"/>
          </p:nvPr>
        </p:nvPicPr>
        <p:blipFill>
          <a:blip r:embed="rId2" cstate="print"/>
          <a:srcRect/>
          <a:stretch>
            <a:fillRect/>
          </a:stretch>
        </p:blipFill>
        <p:spPr bwMode="auto">
          <a:xfrm>
            <a:off x="1600200" y="1578727"/>
            <a:ext cx="5715000" cy="4288962"/>
          </a:xfrm>
          <a:prstGeom prst="rect">
            <a:avLst/>
          </a:prstGeom>
          <a:noFill/>
        </p:spPr>
      </p:pic>
      <p:pic>
        <p:nvPicPr>
          <p:cNvPr id="5"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6093296"/>
            <a:ext cx="1135359" cy="49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038" y="201612"/>
            <a:ext cx="8182162" cy="4217987"/>
          </a:xfrm>
        </p:spPr>
        <p:txBody>
          <a:bodyPr>
            <a:normAutofit/>
          </a:bodyPr>
          <a:lstStyle/>
          <a:p>
            <a:pPr algn="l"/>
            <a:r>
              <a:rPr lang="en-GB" dirty="0" smtClean="0">
                <a:solidFill>
                  <a:srgbClr val="7030A0"/>
                </a:solidFill>
                <a:latin typeface="Arial Black" panose="020B0A04020102020204" pitchFamily="34" charset="0"/>
              </a:rPr>
              <a:t/>
            </a:r>
            <a:br>
              <a:rPr lang="en-GB" dirty="0" smtClean="0">
                <a:solidFill>
                  <a:srgbClr val="7030A0"/>
                </a:solidFill>
                <a:latin typeface="Arial Black" panose="020B0A04020102020204" pitchFamily="34" charset="0"/>
              </a:rPr>
            </a:br>
            <a:r>
              <a:rPr lang="en-GB" dirty="0" smtClean="0">
                <a:solidFill>
                  <a:srgbClr val="7030A0"/>
                </a:solidFill>
                <a:latin typeface="Arial Black" panose="020B0A04020102020204" pitchFamily="34" charset="0"/>
              </a:rPr>
              <a:t/>
            </a:r>
            <a:br>
              <a:rPr lang="en-GB" dirty="0" smtClean="0">
                <a:solidFill>
                  <a:srgbClr val="7030A0"/>
                </a:solidFill>
                <a:latin typeface="Arial Black" panose="020B0A04020102020204" pitchFamily="34" charset="0"/>
              </a:rPr>
            </a:br>
            <a:r>
              <a:rPr lang="en-GB" dirty="0" smtClean="0">
                <a:solidFill>
                  <a:srgbClr val="7030A0"/>
                </a:solidFill>
                <a:latin typeface="Arial Black" panose="020B0A04020102020204" pitchFamily="34" charset="0"/>
              </a:rPr>
              <a:t>A Theory  for p</a:t>
            </a:r>
            <a:r>
              <a:rPr lang="en-GB" sz="4900" dirty="0" smtClean="0">
                <a:solidFill>
                  <a:srgbClr val="7030A0"/>
                </a:solidFill>
                <a:latin typeface="Arial Black" panose="020B0A04020102020204" pitchFamily="34" charset="0"/>
              </a:rPr>
              <a:t>ractice</a:t>
            </a:r>
            <a:r>
              <a:rPr lang="en-GB" dirty="0" smtClean="0">
                <a:solidFill>
                  <a:srgbClr val="7030A0"/>
                </a:solidFill>
                <a:latin typeface="Arial Black" panose="020B0A04020102020204" pitchFamily="34" charset="0"/>
              </a:rPr>
              <a:t> – </a:t>
            </a:r>
            <a:br>
              <a:rPr lang="en-GB" dirty="0" smtClean="0">
                <a:solidFill>
                  <a:srgbClr val="7030A0"/>
                </a:solidFill>
                <a:latin typeface="Arial Black" panose="020B0A04020102020204" pitchFamily="34" charset="0"/>
              </a:rPr>
            </a:br>
            <a:r>
              <a:rPr lang="en-GB" dirty="0" smtClean="0">
                <a:solidFill>
                  <a:srgbClr val="7030A0"/>
                </a:solidFill>
                <a:latin typeface="Arial Black" panose="020B0A04020102020204" pitchFamily="34" charset="0"/>
              </a:rPr>
              <a:t>the Range of Response to Loss model (RRL)</a:t>
            </a:r>
            <a:endParaRPr lang="en-GB" dirty="0">
              <a:solidFill>
                <a:srgbClr val="7030A0"/>
              </a:solidFill>
              <a:latin typeface="Arial Black" panose="020B0A04020102020204" pitchFamily="34" charset="0"/>
            </a:endParaRPr>
          </a:p>
        </p:txBody>
      </p:sp>
      <p:pic>
        <p:nvPicPr>
          <p:cNvPr id="4"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6172200"/>
            <a:ext cx="1135359" cy="49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3370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5" name="Rectangle 2"/>
          <p:cNvSpPr>
            <a:spLocks noGrp="1" noChangeArrowheads="1"/>
          </p:cNvSpPr>
          <p:nvPr>
            <p:ph type="title" idx="4294967295"/>
          </p:nvPr>
        </p:nvSpPr>
        <p:spPr>
          <a:xfrm>
            <a:off x="685800" y="609600"/>
            <a:ext cx="8134350" cy="1752600"/>
          </a:xfrm>
        </p:spPr>
        <p:txBody>
          <a:bodyPr>
            <a:normAutofit fontScale="90000"/>
          </a:bodyPr>
          <a:lstStyle/>
          <a:p>
            <a:r>
              <a:rPr lang="en-GB" altLang="en-US" sz="4000" b="1" dirty="0" smtClean="0">
                <a:solidFill>
                  <a:srgbClr val="7030A0"/>
                </a:solidFill>
                <a:latin typeface="Arial Black" pitchFamily="34" charset="0"/>
              </a:rPr>
              <a:t/>
            </a:r>
            <a:br>
              <a:rPr lang="en-GB" altLang="en-US" sz="4000" b="1" dirty="0" smtClean="0">
                <a:solidFill>
                  <a:srgbClr val="7030A0"/>
                </a:solidFill>
                <a:latin typeface="Arial Black" pitchFamily="34" charset="0"/>
              </a:rPr>
            </a:br>
            <a:r>
              <a:rPr lang="en-GB" altLang="en-US" sz="4000" b="1" dirty="0" smtClean="0">
                <a:solidFill>
                  <a:srgbClr val="7030A0"/>
                </a:solidFill>
                <a:latin typeface="Arial Black" pitchFamily="34" charset="0"/>
              </a:rPr>
              <a:t>The Range of Response to Loss model</a:t>
            </a:r>
            <a:r>
              <a:rPr lang="en-GB" altLang="en-US" b="1" dirty="0" smtClean="0">
                <a:solidFill>
                  <a:srgbClr val="7030A0"/>
                </a:solidFill>
                <a:latin typeface="Arial Black" pitchFamily="34" charset="0"/>
              </a:rPr>
              <a:t> </a:t>
            </a:r>
            <a:r>
              <a:rPr lang="en-GB" altLang="en-US" sz="2800" dirty="0" smtClean="0">
                <a:solidFill>
                  <a:schemeClr val="tx1"/>
                </a:solidFill>
                <a:latin typeface="Arial" pitchFamily="34" charset="0"/>
                <a:cs typeface="Arial" pitchFamily="34" charset="0"/>
              </a:rPr>
              <a:t>(</a:t>
            </a:r>
            <a:r>
              <a:rPr lang="en-GB" altLang="en-US" sz="2800" dirty="0" err="1" smtClean="0">
                <a:solidFill>
                  <a:schemeClr val="tx1"/>
                </a:solidFill>
                <a:latin typeface="Arial" pitchFamily="34" charset="0"/>
                <a:cs typeface="Arial" pitchFamily="34" charset="0"/>
              </a:rPr>
              <a:t>Machin</a:t>
            </a:r>
            <a:r>
              <a:rPr lang="en-GB" altLang="en-US" sz="2800" dirty="0" smtClean="0">
                <a:solidFill>
                  <a:schemeClr val="tx1"/>
                </a:solidFill>
                <a:latin typeface="Arial" pitchFamily="34" charset="0"/>
                <a:cs typeface="Arial" pitchFamily="34" charset="0"/>
              </a:rPr>
              <a:t> 2001)</a:t>
            </a:r>
            <a:endParaRPr lang="en-GB" altLang="en-US" dirty="0" smtClean="0">
              <a:latin typeface="Arial" pitchFamily="34" charset="0"/>
              <a:cs typeface="Arial" pitchFamily="34" charset="0"/>
            </a:endParaRPr>
          </a:p>
        </p:txBody>
      </p:sp>
      <p:sp>
        <p:nvSpPr>
          <p:cNvPr id="10243" name="Rectangle 3"/>
          <p:cNvSpPr>
            <a:spLocks noGrp="1" noChangeArrowheads="1"/>
          </p:cNvSpPr>
          <p:nvPr>
            <p:ph type="body" idx="4294967295"/>
          </p:nvPr>
        </p:nvSpPr>
        <p:spPr>
          <a:xfrm>
            <a:off x="685800" y="2286000"/>
            <a:ext cx="7696200" cy="4114800"/>
          </a:xfrm>
        </p:spPr>
        <p:txBody>
          <a:bodyPr/>
          <a:lstStyle/>
          <a:p>
            <a:pPr>
              <a:buFontTx/>
              <a:buNone/>
            </a:pPr>
            <a:r>
              <a:rPr lang="en-GB" altLang="en-US" dirty="0" smtClean="0"/>
              <a:t>                 </a:t>
            </a:r>
          </a:p>
          <a:p>
            <a:pPr>
              <a:buFontTx/>
              <a:buNone/>
            </a:pPr>
            <a:endParaRPr lang="en-GB" altLang="en-US" dirty="0" smtClean="0"/>
          </a:p>
          <a:p>
            <a:pPr>
              <a:buFontTx/>
              <a:buNone/>
            </a:pPr>
            <a:endParaRPr lang="en-GB" altLang="en-US" dirty="0" smtClean="0">
              <a:latin typeface="Arial" charset="0"/>
            </a:endParaRPr>
          </a:p>
          <a:p>
            <a:pPr>
              <a:buFontTx/>
              <a:buNone/>
            </a:pPr>
            <a:endParaRPr lang="en-GB" altLang="en-US" dirty="0" smtClean="0">
              <a:latin typeface="Arial" charset="0"/>
            </a:endParaRPr>
          </a:p>
          <a:p>
            <a:pPr>
              <a:buFontTx/>
              <a:buNone/>
            </a:pPr>
            <a:endParaRPr lang="en-GB" altLang="en-US" dirty="0" smtClean="0">
              <a:latin typeface="Arial" charset="0"/>
            </a:endParaRPr>
          </a:p>
          <a:p>
            <a:pPr>
              <a:buFontTx/>
              <a:buNone/>
            </a:pPr>
            <a:endParaRPr lang="en-GB" altLang="en-US" dirty="0" smtClean="0">
              <a:latin typeface="Arial" charset="0"/>
            </a:endParaRPr>
          </a:p>
        </p:txBody>
      </p:sp>
      <p:sp>
        <p:nvSpPr>
          <p:cNvPr id="5127" name="Rectangle 6"/>
          <p:cNvSpPr>
            <a:spLocks noChangeArrowheads="1"/>
          </p:cNvSpPr>
          <p:nvPr/>
        </p:nvSpPr>
        <p:spPr bwMode="auto">
          <a:xfrm>
            <a:off x="685800" y="3581400"/>
            <a:ext cx="2057400" cy="533400"/>
          </a:xfrm>
          <a:prstGeom prst="rect">
            <a:avLst/>
          </a:prstGeom>
          <a:solidFill>
            <a:schemeClr val="bg1"/>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400" b="1" dirty="0">
                <a:solidFill>
                  <a:srgbClr val="FF0000"/>
                </a:solidFill>
                <a:latin typeface="Arial" charset="0"/>
              </a:rPr>
              <a:t>overwhelmed</a:t>
            </a:r>
            <a:endParaRPr lang="en-GB" altLang="en-US" sz="2400" dirty="0"/>
          </a:p>
        </p:txBody>
      </p:sp>
      <p:sp>
        <p:nvSpPr>
          <p:cNvPr id="5128" name="Rectangle 8"/>
          <p:cNvSpPr>
            <a:spLocks noChangeArrowheads="1"/>
          </p:cNvSpPr>
          <p:nvPr/>
        </p:nvSpPr>
        <p:spPr bwMode="auto">
          <a:xfrm>
            <a:off x="6400800" y="3657600"/>
            <a:ext cx="1828800" cy="457200"/>
          </a:xfrm>
          <a:prstGeom prst="rect">
            <a:avLst/>
          </a:prstGeom>
          <a:solidFill>
            <a:schemeClr val="bg1"/>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400" b="1">
                <a:solidFill>
                  <a:srgbClr val="FF0000"/>
                </a:solidFill>
                <a:latin typeface="Arial" charset="0"/>
              </a:rPr>
              <a:t>controlled</a:t>
            </a:r>
          </a:p>
        </p:txBody>
      </p:sp>
      <p:sp>
        <p:nvSpPr>
          <p:cNvPr id="28684" name="Line 12"/>
          <p:cNvSpPr>
            <a:spLocks noChangeShapeType="1"/>
          </p:cNvSpPr>
          <p:nvPr/>
        </p:nvSpPr>
        <p:spPr bwMode="auto">
          <a:xfrm>
            <a:off x="3124200" y="3657600"/>
            <a:ext cx="3048000" cy="0"/>
          </a:xfrm>
          <a:prstGeom prst="line">
            <a:avLst/>
          </a:prstGeom>
          <a:noFill/>
          <a:ln w="381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5133" name="Rectangle 16"/>
          <p:cNvSpPr>
            <a:spLocks noChangeArrowheads="1"/>
          </p:cNvSpPr>
          <p:nvPr/>
        </p:nvSpPr>
        <p:spPr bwMode="auto">
          <a:xfrm>
            <a:off x="3048000" y="4530080"/>
            <a:ext cx="3124200" cy="627112"/>
          </a:xfrm>
          <a:prstGeom prst="rect">
            <a:avLst/>
          </a:prstGeom>
          <a:solidFill>
            <a:schemeClr val="bg1"/>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400" b="1" dirty="0">
                <a:solidFill>
                  <a:schemeClr val="accent2"/>
                </a:solidFill>
                <a:latin typeface="Arial" charset="0"/>
              </a:rPr>
              <a:t>balanced /resilient</a:t>
            </a:r>
            <a:endParaRPr lang="en-GB" altLang="en-US" sz="2400" dirty="0">
              <a:solidFill>
                <a:schemeClr val="accent2"/>
              </a:solidFill>
              <a:latin typeface="Arial" charset="0"/>
            </a:endParaRPr>
          </a:p>
        </p:txBody>
      </p:sp>
      <p:sp>
        <p:nvSpPr>
          <p:cNvPr id="5134" name="AutoShape 14"/>
          <p:cNvSpPr>
            <a:spLocks noChangeArrowheads="1"/>
          </p:cNvSpPr>
          <p:nvPr/>
        </p:nvSpPr>
        <p:spPr bwMode="auto">
          <a:xfrm>
            <a:off x="4038600" y="3657600"/>
            <a:ext cx="1285875" cy="457200"/>
          </a:xfrm>
          <a:prstGeom prst="triangle">
            <a:avLst>
              <a:gd name="adj" fmla="val 46579"/>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GB" altLang="en-US" sz="2400"/>
          </a:p>
        </p:txBody>
      </p:sp>
      <p:pic>
        <p:nvPicPr>
          <p:cNvPr id="10252" name="Table Placeholder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8600"/>
            <a:ext cx="106362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8104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8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3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utoUpdateAnimBg="0"/>
      <p:bldP spid="5127" grpId="0" animBg="1" autoUpdateAnimBg="0"/>
      <p:bldP spid="5128" grpId="0" animBg="1" autoUpdateAnimBg="0"/>
      <p:bldP spid="28684" grpId="0" animBg="1"/>
      <p:bldP spid="5133" grpId="0" animBg="1" autoUpdateAnimBg="0"/>
      <p:bldP spid="51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altLang="en-US" sz="3200" b="1" dirty="0" smtClean="0">
                <a:solidFill>
                  <a:srgbClr val="7030A0"/>
                </a:solidFill>
                <a:latin typeface="Arial Black" pitchFamily="34" charset="0"/>
              </a:rPr>
              <a:t>Conceptual comparisons between the RRL model and other key theories of grief</a:t>
            </a:r>
            <a:endParaRPr lang="en-GB" sz="3200" dirty="0">
              <a:solidFill>
                <a:srgbClr val="7030A0"/>
              </a:solidFill>
            </a:endParaRPr>
          </a:p>
        </p:txBody>
      </p:sp>
      <p:graphicFrame>
        <p:nvGraphicFramePr>
          <p:cNvPr id="6" name="Content Placeholder 5"/>
          <p:cNvGraphicFramePr>
            <a:graphicFrameLocks noGrp="1"/>
          </p:cNvGraphicFramePr>
          <p:nvPr>
            <p:ph idx="1"/>
          </p:nvPr>
        </p:nvGraphicFramePr>
        <p:xfrm>
          <a:off x="457200" y="1600200"/>
          <a:ext cx="8229600" cy="4297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GB" dirty="0" smtClean="0">
                          <a:latin typeface="Arial" pitchFamily="34" charset="0"/>
                          <a:cs typeface="Arial" pitchFamily="34" charset="0"/>
                        </a:rPr>
                        <a:t>RRL (</a:t>
                      </a:r>
                      <a:r>
                        <a:rPr lang="en-GB" dirty="0" err="1" smtClean="0">
                          <a:latin typeface="Arial" pitchFamily="34" charset="0"/>
                          <a:cs typeface="Arial" pitchFamily="34" charset="0"/>
                        </a:rPr>
                        <a:t>Machin</a:t>
                      </a:r>
                      <a:r>
                        <a:rPr lang="en-GB" dirty="0" smtClean="0">
                          <a:latin typeface="Arial" pitchFamily="34" charset="0"/>
                          <a:cs typeface="Arial" pitchFamily="34" charset="0"/>
                        </a:rPr>
                        <a:t> 2001)</a:t>
                      </a:r>
                      <a:endParaRPr lang="en-GB" dirty="0">
                        <a:latin typeface="Arial" pitchFamily="34" charset="0"/>
                        <a:cs typeface="Arial" pitchFamily="34" charset="0"/>
                      </a:endParaRPr>
                    </a:p>
                  </a:txBody>
                  <a:tcPr>
                    <a:solidFill>
                      <a:schemeClr val="accent1"/>
                    </a:solidFill>
                  </a:tcPr>
                </a:tc>
                <a:tc>
                  <a:txBody>
                    <a:bodyPr/>
                    <a:lstStyle/>
                    <a:p>
                      <a:r>
                        <a:rPr lang="en-GB" dirty="0" smtClean="0">
                          <a:latin typeface="Arial" pitchFamily="34" charset="0"/>
                          <a:cs typeface="Arial" pitchFamily="34" charset="0"/>
                        </a:rPr>
                        <a:t>Feelings -Overwhelmed</a:t>
                      </a:r>
                      <a:endParaRPr lang="en-GB" dirty="0">
                        <a:latin typeface="Arial" pitchFamily="34" charset="0"/>
                        <a:cs typeface="Arial" pitchFamily="34" charset="0"/>
                      </a:endParaRPr>
                    </a:p>
                  </a:txBody>
                  <a:tcPr/>
                </a:tc>
                <a:tc>
                  <a:txBody>
                    <a:bodyPr/>
                    <a:lstStyle/>
                    <a:p>
                      <a:r>
                        <a:rPr lang="en-GB" dirty="0" err="1" smtClean="0">
                          <a:latin typeface="Arial" pitchFamily="34" charset="0"/>
                          <a:cs typeface="Arial" pitchFamily="34" charset="0"/>
                        </a:rPr>
                        <a:t>Resilence</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Functioning - controlled</a:t>
                      </a:r>
                      <a:endParaRPr lang="en-GB" dirty="0">
                        <a:latin typeface="Arial" pitchFamily="34" charset="0"/>
                        <a:cs typeface="Arial" pitchFamily="34" charset="0"/>
                      </a:endParaRPr>
                    </a:p>
                  </a:txBody>
                  <a:tcPr/>
                </a:tc>
              </a:tr>
              <a:tr h="370840">
                <a:tc>
                  <a:txBody>
                    <a:bodyPr/>
                    <a:lstStyle/>
                    <a:p>
                      <a:r>
                        <a:rPr lang="en-GB" dirty="0" smtClean="0">
                          <a:latin typeface="Arial" pitchFamily="34" charset="0"/>
                          <a:cs typeface="Arial" pitchFamily="34" charset="0"/>
                        </a:rPr>
                        <a:t>Attachment theory (Ainsworth et al 1978)</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Anxious</a:t>
                      </a:r>
                      <a:r>
                        <a:rPr lang="en-GB" baseline="0" dirty="0" smtClean="0">
                          <a:latin typeface="Arial" pitchFamily="34" charset="0"/>
                          <a:cs typeface="Arial" pitchFamily="34" charset="0"/>
                        </a:rPr>
                        <a:t> / ambivalent </a:t>
                      </a:r>
                    </a:p>
                    <a:p>
                      <a:r>
                        <a:rPr lang="en-GB" baseline="0" dirty="0" smtClean="0">
                          <a:latin typeface="Arial" pitchFamily="34" charset="0"/>
                          <a:cs typeface="Arial" pitchFamily="34" charset="0"/>
                        </a:rPr>
                        <a:t>attachment</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Secure attachment</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Avoidant attachment</a:t>
                      </a:r>
                      <a:endParaRPr lang="en-GB" dirty="0">
                        <a:latin typeface="Arial" pitchFamily="34" charset="0"/>
                        <a:cs typeface="Arial" pitchFamily="34" charset="0"/>
                      </a:endParaRPr>
                    </a:p>
                  </a:txBody>
                  <a:tcPr/>
                </a:tc>
              </a:tr>
              <a:tr h="370840">
                <a:tc>
                  <a:txBody>
                    <a:bodyPr/>
                    <a:lstStyle/>
                    <a:p>
                      <a:r>
                        <a:rPr lang="en-GB" dirty="0" smtClean="0">
                          <a:latin typeface="Arial" pitchFamily="34" charset="0"/>
                          <a:cs typeface="Arial" pitchFamily="34" charset="0"/>
                        </a:rPr>
                        <a:t>Stress</a:t>
                      </a:r>
                      <a:r>
                        <a:rPr lang="en-GB" baseline="0" dirty="0" smtClean="0">
                          <a:latin typeface="Arial" pitchFamily="34" charset="0"/>
                          <a:cs typeface="Arial" pitchFamily="34" charset="0"/>
                        </a:rPr>
                        <a:t> theory (</a:t>
                      </a:r>
                      <a:r>
                        <a:rPr lang="en-GB" baseline="0" dirty="0" err="1" smtClean="0">
                          <a:latin typeface="Arial" pitchFamily="34" charset="0"/>
                          <a:cs typeface="Arial" pitchFamily="34" charset="0"/>
                        </a:rPr>
                        <a:t>Horotwitz</a:t>
                      </a:r>
                      <a:r>
                        <a:rPr lang="en-GB" baseline="0" dirty="0" smtClean="0">
                          <a:latin typeface="Arial" pitchFamily="34" charset="0"/>
                          <a:cs typeface="Arial" pitchFamily="34" charset="0"/>
                        </a:rPr>
                        <a:t> 1997)</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Intrusion</a:t>
                      </a:r>
                      <a:endParaRPr lang="en-GB" dirty="0">
                        <a:latin typeface="Arial" pitchFamily="34" charset="0"/>
                        <a:cs typeface="Arial" pitchFamily="34" charset="0"/>
                      </a:endParaRPr>
                    </a:p>
                  </a:txBody>
                  <a:tcPr/>
                </a:tc>
                <a:tc>
                  <a:txBody>
                    <a:bodyPr/>
                    <a:lstStyle/>
                    <a:p>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Avoidance</a:t>
                      </a:r>
                      <a:endParaRPr lang="en-GB" dirty="0">
                        <a:latin typeface="Arial" pitchFamily="34" charset="0"/>
                        <a:cs typeface="Arial" pitchFamily="34" charset="0"/>
                      </a:endParaRPr>
                    </a:p>
                  </a:txBody>
                  <a:tcPr/>
                </a:tc>
              </a:tr>
              <a:tr h="370840">
                <a:tc>
                  <a:txBody>
                    <a:bodyPr/>
                    <a:lstStyle/>
                    <a:p>
                      <a:r>
                        <a:rPr lang="en-GB" dirty="0" smtClean="0">
                          <a:latin typeface="Arial" pitchFamily="34" charset="0"/>
                          <a:cs typeface="Arial" pitchFamily="34" charset="0"/>
                        </a:rPr>
                        <a:t>Dual Process Model (</a:t>
                      </a:r>
                      <a:r>
                        <a:rPr lang="en-GB" dirty="0" err="1" smtClean="0">
                          <a:latin typeface="Arial" pitchFamily="34" charset="0"/>
                          <a:cs typeface="Arial" pitchFamily="34" charset="0"/>
                        </a:rPr>
                        <a:t>Stroebe</a:t>
                      </a:r>
                      <a:r>
                        <a:rPr lang="en-GB" dirty="0" smtClean="0">
                          <a:latin typeface="Arial" pitchFamily="34" charset="0"/>
                          <a:cs typeface="Arial" pitchFamily="34" charset="0"/>
                        </a:rPr>
                        <a:t> and </a:t>
                      </a:r>
                      <a:r>
                        <a:rPr lang="en-GB" dirty="0" err="1" smtClean="0">
                          <a:latin typeface="Arial" pitchFamily="34" charset="0"/>
                          <a:cs typeface="Arial" pitchFamily="34" charset="0"/>
                        </a:rPr>
                        <a:t>Schut</a:t>
                      </a:r>
                      <a:r>
                        <a:rPr lang="en-GB" baseline="0" dirty="0" smtClean="0">
                          <a:latin typeface="Arial" pitchFamily="34" charset="0"/>
                          <a:cs typeface="Arial" pitchFamily="34" charset="0"/>
                        </a:rPr>
                        <a:t> 1999)</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Loss</a:t>
                      </a:r>
                      <a:r>
                        <a:rPr lang="en-GB" baseline="0" dirty="0" smtClean="0">
                          <a:latin typeface="Arial" pitchFamily="34" charset="0"/>
                          <a:cs typeface="Arial" pitchFamily="34" charset="0"/>
                        </a:rPr>
                        <a:t> orientation</a:t>
                      </a:r>
                      <a:endParaRPr lang="en-GB" dirty="0">
                        <a:latin typeface="Arial" pitchFamily="34" charset="0"/>
                        <a:cs typeface="Arial" pitchFamily="34" charset="0"/>
                      </a:endParaRPr>
                    </a:p>
                  </a:txBody>
                  <a:tcPr/>
                </a:tc>
                <a:tc>
                  <a:txBody>
                    <a:bodyPr/>
                    <a:lstStyle/>
                    <a:p>
                      <a:endParaRPr lang="en-GB" dirty="0" smtClean="0">
                        <a:latin typeface="Arial" pitchFamily="34" charset="0"/>
                        <a:cs typeface="Arial" pitchFamily="34" charset="0"/>
                      </a:endParaRPr>
                    </a:p>
                    <a:p>
                      <a:r>
                        <a:rPr lang="en-GB" dirty="0" smtClean="0">
                          <a:latin typeface="Arial" pitchFamily="34" charset="0"/>
                          <a:cs typeface="Arial" pitchFamily="34" charset="0"/>
                        </a:rPr>
                        <a:t>Oscillation</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Restoration orientation</a:t>
                      </a:r>
                      <a:endParaRPr lang="en-GB" dirty="0">
                        <a:latin typeface="Arial" pitchFamily="34" charset="0"/>
                        <a:cs typeface="Arial" pitchFamily="34" charset="0"/>
                      </a:endParaRPr>
                    </a:p>
                  </a:txBody>
                  <a:tcPr/>
                </a:tc>
              </a:tr>
              <a:tr h="370840">
                <a:tc>
                  <a:txBody>
                    <a:bodyPr/>
                    <a:lstStyle/>
                    <a:p>
                      <a:r>
                        <a:rPr lang="en-GB" dirty="0" smtClean="0">
                          <a:latin typeface="Arial" pitchFamily="34" charset="0"/>
                          <a:cs typeface="Arial" pitchFamily="34" charset="0"/>
                        </a:rPr>
                        <a:t>Personality related (Martin and </a:t>
                      </a:r>
                      <a:r>
                        <a:rPr lang="en-GB" dirty="0" err="1" smtClean="0">
                          <a:latin typeface="Arial" pitchFamily="34" charset="0"/>
                          <a:cs typeface="Arial" pitchFamily="34" charset="0"/>
                        </a:rPr>
                        <a:t>Doka</a:t>
                      </a:r>
                      <a:r>
                        <a:rPr lang="en-GB" dirty="0" smtClean="0">
                          <a:latin typeface="Arial" pitchFamily="34" charset="0"/>
                          <a:cs typeface="Arial" pitchFamily="34" charset="0"/>
                        </a:rPr>
                        <a:t> 2000)</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Intuitive grief – expressed emotionally</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Blended grief – expressed</a:t>
                      </a:r>
                      <a:r>
                        <a:rPr lang="en-GB" baseline="0" dirty="0" smtClean="0">
                          <a:latin typeface="Arial" pitchFamily="34" charset="0"/>
                          <a:cs typeface="Arial" pitchFamily="34" charset="0"/>
                        </a:rPr>
                        <a:t> emotionally and cognitively</a:t>
                      </a:r>
                      <a:endParaRPr lang="en-GB" dirty="0">
                        <a:latin typeface="Arial" pitchFamily="34" charset="0"/>
                        <a:cs typeface="Arial" pitchFamily="34" charset="0"/>
                      </a:endParaRPr>
                    </a:p>
                  </a:txBody>
                  <a:tcPr/>
                </a:tc>
                <a:tc>
                  <a:txBody>
                    <a:bodyPr/>
                    <a:lstStyle/>
                    <a:p>
                      <a:r>
                        <a:rPr lang="en-GB" dirty="0" smtClean="0">
                          <a:latin typeface="Arial" pitchFamily="34" charset="0"/>
                          <a:cs typeface="Arial" pitchFamily="34" charset="0"/>
                        </a:rPr>
                        <a:t>Instrumental grief – expressed cognitively</a:t>
                      </a:r>
                      <a:endParaRPr lang="en-GB" dirty="0">
                        <a:latin typeface="Arial" pitchFamily="34" charset="0"/>
                        <a:cs typeface="Arial" pitchFamily="34" charset="0"/>
                      </a:endParaRPr>
                    </a:p>
                  </a:txBody>
                  <a:tcPr/>
                </a:tc>
              </a:tr>
            </a:tbl>
          </a:graphicData>
        </a:graphic>
      </p:graphicFrame>
      <p:cxnSp>
        <p:nvCxnSpPr>
          <p:cNvPr id="8" name="Straight Arrow Connector 7"/>
          <p:cNvCxnSpPr/>
          <p:nvPr/>
        </p:nvCxnSpPr>
        <p:spPr>
          <a:xfrm>
            <a:off x="4724400" y="4038600"/>
            <a:ext cx="1447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724400" y="4495800"/>
            <a:ext cx="1600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1" name="Table Placeholder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6096000"/>
            <a:ext cx="106362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2425</Words>
  <Application>Microsoft Office PowerPoint</Application>
  <PresentationFormat>On-screen Show (4:3)</PresentationFormat>
  <Paragraphs>465</Paragraphs>
  <Slides>36</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ＭＳ Ｐゴシック</vt:lpstr>
      <vt:lpstr>ＭＳ Ｐゴシック</vt:lpstr>
      <vt:lpstr>Arial</vt:lpstr>
      <vt:lpstr>Arial Black</vt:lpstr>
      <vt:lpstr>Calibri</vt:lpstr>
      <vt:lpstr>Monotype Sorts</vt:lpstr>
      <vt:lpstr>Times New Roman</vt:lpstr>
      <vt:lpstr>Office Theme</vt:lpstr>
      <vt:lpstr>Identifying Vulnerability in Grief using the Adult Attitude to Grief Scale</vt:lpstr>
      <vt:lpstr>Themes</vt:lpstr>
      <vt:lpstr>Grief – some background perspectives</vt:lpstr>
      <vt:lpstr>Grief: key theories</vt:lpstr>
      <vt:lpstr>Cultural and personal context of grief  </vt:lpstr>
      <vt:lpstr>Finding a compass!   </vt:lpstr>
      <vt:lpstr>  A Theory  for practice –  the Range of Response to Loss model (RRL)</vt:lpstr>
      <vt:lpstr> The Range of Response to Loss model (Machin 2001)</vt:lpstr>
      <vt:lpstr>Conceptual comparisons between the RRL model and other key theories of grief</vt:lpstr>
      <vt:lpstr>PowerPoint Presentation</vt:lpstr>
      <vt:lpstr>Cultural and personal context of RRL – shaping reactions and responses to loss  </vt:lpstr>
      <vt:lpstr>    Reactions and responses to grief </vt:lpstr>
      <vt:lpstr>Characteristics of:</vt:lpstr>
      <vt:lpstr>PowerPoint Presentation</vt:lpstr>
      <vt:lpstr> A tool for practice – the Adult Attitude to grief scale (AAG)</vt:lpstr>
      <vt:lpstr>Mapping grief</vt:lpstr>
      <vt:lpstr>PowerPoint Presentation</vt:lpstr>
      <vt:lpstr>A tool for practice –   the AAG scale ©Linda Machin</vt:lpstr>
      <vt:lpstr>      The biases and blends  revealed by the AAG scale</vt:lpstr>
      <vt:lpstr>Calculating vulnerability</vt:lpstr>
      <vt:lpstr>      Exploring the AAG scores for indications of vulnerability</vt:lpstr>
      <vt:lpstr>PowerPoint Presentation</vt:lpstr>
      <vt:lpstr>    The purpose of grief measures to aid practice </vt:lpstr>
      <vt:lpstr>The AAG in practice – assessment / intervention / outcome</vt:lpstr>
      <vt:lpstr>The practice functions of the AAG scale </vt:lpstr>
      <vt:lpstr>   A practice protocol for using the AAG </vt:lpstr>
      <vt:lpstr>    Use the quantitative and qualitative evidence from the AAG</vt:lpstr>
      <vt:lpstr>      Using assessment to appraise the level of client need </vt:lpstr>
      <vt:lpstr>The AAG in practice – using the evidence from the AAG</vt:lpstr>
      <vt:lpstr>PowerPoint Presentation</vt:lpstr>
      <vt:lpstr>Working with vulnerability in grief  </vt:lpstr>
      <vt:lpstr>Working with overwhelmed grief reactions</vt:lpstr>
      <vt:lpstr>Working with Controlled grief reactions </vt:lpstr>
      <vt:lpstr>    Nurturing resilience</vt:lpstr>
      <vt:lpstr>      Resilience – when pain and          possibilities can be reconciled</vt:lpstr>
      <vt:lpstr>PowerPoint Presentation</vt:lpstr>
    </vt:vector>
  </TitlesOfParts>
  <Company>Keele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Ormond Street Hospital</dc:title>
  <dc:creator>KeeleUni</dc:creator>
  <cp:lastModifiedBy>Linda.Johns</cp:lastModifiedBy>
  <cp:revision>67</cp:revision>
  <cp:lastPrinted>2017-02-17T10:45:03Z</cp:lastPrinted>
  <dcterms:created xsi:type="dcterms:W3CDTF">2017-02-08T13:38:33Z</dcterms:created>
  <dcterms:modified xsi:type="dcterms:W3CDTF">2017-10-23T13:39:44Z</dcterms:modified>
</cp:coreProperties>
</file>