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75" r:id="rId10"/>
    <p:sldId id="266" r:id="rId11"/>
    <p:sldId id="267" r:id="rId12"/>
    <p:sldId id="263" r:id="rId13"/>
    <p:sldId id="268" r:id="rId14"/>
    <p:sldId id="272" r:id="rId15"/>
    <p:sldId id="269" r:id="rId16"/>
    <p:sldId id="273" r:id="rId17"/>
    <p:sldId id="270" r:id="rId18"/>
    <p:sldId id="274" r:id="rId19"/>
    <p:sldId id="276" r:id="rId20"/>
    <p:sldId id="271" r:id="rId21"/>
    <p:sldId id="278" r:id="rId22"/>
    <p:sldId id="279" r:id="rId23"/>
    <p:sldId id="28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4" r:id="rId3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4276B-7691-48D0-BA2F-D4FA8925B2D9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AD0E37-E504-4C0C-AAEE-4DFDD751680C}">
      <dgm:prSet phldrT="[Text]"/>
      <dgm:spPr/>
      <dgm:t>
        <a:bodyPr/>
        <a:lstStyle/>
        <a:p>
          <a:r>
            <a:rPr lang="en-GB" b="1" dirty="0" smtClean="0"/>
            <a:t>Free write to the prompt</a:t>
          </a:r>
          <a:endParaRPr lang="en-GB" b="1" dirty="0"/>
        </a:p>
      </dgm:t>
    </dgm:pt>
    <dgm:pt modelId="{164621C0-5EF8-4583-8D36-35EFE6B07E45}" type="parTrans" cxnId="{01A13990-43D6-4CBE-BFA0-5D96309A411E}">
      <dgm:prSet/>
      <dgm:spPr/>
      <dgm:t>
        <a:bodyPr/>
        <a:lstStyle/>
        <a:p>
          <a:endParaRPr lang="en-GB"/>
        </a:p>
      </dgm:t>
    </dgm:pt>
    <dgm:pt modelId="{B5659D7F-3D45-467D-A2AA-2A7F8D40A70B}" type="sibTrans" cxnId="{01A13990-43D6-4CBE-BFA0-5D96309A411E}">
      <dgm:prSet/>
      <dgm:spPr/>
      <dgm:t>
        <a:bodyPr/>
        <a:lstStyle/>
        <a:p>
          <a:endParaRPr lang="en-GB"/>
        </a:p>
      </dgm:t>
    </dgm:pt>
    <dgm:pt modelId="{16DAD6F8-E2CB-4819-8843-DFDCA9BBB8DB}">
      <dgm:prSet phldrT="[Text]"/>
      <dgm:spPr/>
      <dgm:t>
        <a:bodyPr/>
        <a:lstStyle/>
        <a:p>
          <a:r>
            <a:rPr lang="en-GB" b="1" dirty="0" smtClean="0"/>
            <a:t>Based on your free writing, generate headings</a:t>
          </a:r>
          <a:endParaRPr lang="en-GB" b="1" dirty="0"/>
        </a:p>
      </dgm:t>
    </dgm:pt>
    <dgm:pt modelId="{C24F0190-5BAF-4FBD-AA9C-F1563DDD02B7}" type="parTrans" cxnId="{7041E161-6678-4A15-93F5-EB25DA41DAD4}">
      <dgm:prSet/>
      <dgm:spPr/>
      <dgm:t>
        <a:bodyPr/>
        <a:lstStyle/>
        <a:p>
          <a:endParaRPr lang="en-GB"/>
        </a:p>
      </dgm:t>
    </dgm:pt>
    <dgm:pt modelId="{1E26D17E-A285-4166-B45A-86B3D39D5846}" type="sibTrans" cxnId="{7041E161-6678-4A15-93F5-EB25DA41DAD4}">
      <dgm:prSet/>
      <dgm:spPr/>
      <dgm:t>
        <a:bodyPr/>
        <a:lstStyle/>
        <a:p>
          <a:endParaRPr lang="en-GB"/>
        </a:p>
      </dgm:t>
    </dgm:pt>
    <dgm:pt modelId="{E6F5675C-30FB-4F98-A911-019D7655F4F1}">
      <dgm:prSet phldrT="[Text]"/>
      <dgm:spPr/>
      <dgm:t>
        <a:bodyPr/>
        <a:lstStyle/>
        <a:p>
          <a:r>
            <a:rPr lang="en-GB" b="1" dirty="0" smtClean="0"/>
            <a:t>Oral rehearsal/ discussion</a:t>
          </a:r>
          <a:endParaRPr lang="en-GB" b="1" dirty="0"/>
        </a:p>
      </dgm:t>
    </dgm:pt>
    <dgm:pt modelId="{7F127769-067F-4E69-A335-4E24E8B5B075}" type="parTrans" cxnId="{AB584F04-7EFA-4D5C-81FC-E66548169D71}">
      <dgm:prSet/>
      <dgm:spPr/>
      <dgm:t>
        <a:bodyPr/>
        <a:lstStyle/>
        <a:p>
          <a:endParaRPr lang="en-GB"/>
        </a:p>
      </dgm:t>
    </dgm:pt>
    <dgm:pt modelId="{E7C4B801-D619-49D7-BC15-2E18467A25A4}" type="sibTrans" cxnId="{AB584F04-7EFA-4D5C-81FC-E66548169D71}">
      <dgm:prSet/>
      <dgm:spPr/>
      <dgm:t>
        <a:bodyPr/>
        <a:lstStyle/>
        <a:p>
          <a:endParaRPr lang="en-GB"/>
        </a:p>
      </dgm:t>
    </dgm:pt>
    <dgm:pt modelId="{DE7F6088-D19D-4D11-9BC5-CC6BF4D0C7F7}">
      <dgm:prSet phldrT="[Text]"/>
      <dgm:spPr/>
      <dgm:t>
        <a:bodyPr/>
        <a:lstStyle/>
        <a:p>
          <a:r>
            <a:rPr lang="en-GB" b="1" dirty="0" smtClean="0"/>
            <a:t>Write under one heading</a:t>
          </a:r>
          <a:endParaRPr lang="en-GB" b="1" dirty="0"/>
        </a:p>
      </dgm:t>
    </dgm:pt>
    <dgm:pt modelId="{A4090771-6DB2-4E4B-91F7-D77E8C3FC454}" type="parTrans" cxnId="{89854BD3-C5EC-417D-B922-B886F8FDAA3A}">
      <dgm:prSet/>
      <dgm:spPr/>
      <dgm:t>
        <a:bodyPr/>
        <a:lstStyle/>
        <a:p>
          <a:endParaRPr lang="en-GB"/>
        </a:p>
      </dgm:t>
    </dgm:pt>
    <dgm:pt modelId="{4287882F-4372-42AB-BB1B-CFD89B71C192}" type="sibTrans" cxnId="{89854BD3-C5EC-417D-B922-B886F8FDAA3A}">
      <dgm:prSet/>
      <dgm:spPr/>
      <dgm:t>
        <a:bodyPr/>
        <a:lstStyle/>
        <a:p>
          <a:endParaRPr lang="en-GB"/>
        </a:p>
      </dgm:t>
    </dgm:pt>
    <dgm:pt modelId="{9C16C4EC-5359-458B-A44F-7B89D0E2EE00}">
      <dgm:prSet phldrT="[Text]"/>
      <dgm:spPr/>
      <dgm:t>
        <a:bodyPr/>
        <a:lstStyle/>
        <a:p>
          <a:r>
            <a:rPr lang="en-GB" b="1" dirty="0" smtClean="0"/>
            <a:t>Choose an appropriate prompt</a:t>
          </a:r>
          <a:endParaRPr lang="en-GB" b="1" dirty="0"/>
        </a:p>
      </dgm:t>
    </dgm:pt>
    <dgm:pt modelId="{30E974A1-36BC-45D3-9CA2-9D6CAC56473D}" type="parTrans" cxnId="{FEF9CF0D-1EF7-47A1-9967-CE5F032622DE}">
      <dgm:prSet/>
      <dgm:spPr/>
      <dgm:t>
        <a:bodyPr/>
        <a:lstStyle/>
        <a:p>
          <a:endParaRPr lang="en-GB"/>
        </a:p>
      </dgm:t>
    </dgm:pt>
    <dgm:pt modelId="{5152AC82-A1E0-44E2-828D-8A34E3E05D4C}" type="sibTrans" cxnId="{FEF9CF0D-1EF7-47A1-9967-CE5F032622DE}">
      <dgm:prSet/>
      <dgm:spPr/>
      <dgm:t>
        <a:bodyPr/>
        <a:lstStyle/>
        <a:p>
          <a:endParaRPr lang="en-GB"/>
        </a:p>
      </dgm:t>
    </dgm:pt>
    <dgm:pt modelId="{0B609EE7-6E7B-452F-9F23-DE3525A0FDEE}">
      <dgm:prSet/>
      <dgm:spPr/>
      <dgm:t>
        <a:bodyPr/>
        <a:lstStyle/>
        <a:p>
          <a:r>
            <a:rPr lang="en-GB" b="1" dirty="0" smtClean="0"/>
            <a:t>Review prompts</a:t>
          </a:r>
          <a:endParaRPr lang="en-GB" b="1" dirty="0"/>
        </a:p>
      </dgm:t>
    </dgm:pt>
    <dgm:pt modelId="{760C8A7B-90D2-4C8A-8205-34D23197B462}" type="parTrans" cxnId="{30F05D11-5A40-4CCA-A6BF-15B52AA635B2}">
      <dgm:prSet/>
      <dgm:spPr/>
      <dgm:t>
        <a:bodyPr/>
        <a:lstStyle/>
        <a:p>
          <a:endParaRPr lang="en-GB"/>
        </a:p>
      </dgm:t>
    </dgm:pt>
    <dgm:pt modelId="{28C7C443-EA37-4E0B-AA52-B6B0AB641533}" type="sibTrans" cxnId="{30F05D11-5A40-4CCA-A6BF-15B52AA635B2}">
      <dgm:prSet/>
      <dgm:spPr/>
      <dgm:t>
        <a:bodyPr/>
        <a:lstStyle/>
        <a:p>
          <a:endParaRPr lang="en-GB"/>
        </a:p>
      </dgm:t>
    </dgm:pt>
    <dgm:pt modelId="{C8926410-3C76-468E-AC9D-10B574EA0EE5}" type="pres">
      <dgm:prSet presAssocID="{C564276B-7691-48D0-BA2F-D4FA8925B2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556D87-6146-4310-8516-E3642AEFCF8F}" type="pres">
      <dgm:prSet presAssocID="{91AD0E37-E504-4C0C-AAEE-4DFDD751680C}" presName="dummy" presStyleCnt="0"/>
      <dgm:spPr/>
    </dgm:pt>
    <dgm:pt modelId="{B5308E80-0E3E-41D7-8500-78DF78FB0481}" type="pres">
      <dgm:prSet presAssocID="{91AD0E37-E504-4C0C-AAEE-4DFDD751680C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3FF32C-A021-451E-9285-1C6E7F42F5D6}" type="pres">
      <dgm:prSet presAssocID="{B5659D7F-3D45-467D-A2AA-2A7F8D40A70B}" presName="sibTrans" presStyleLbl="node1" presStyleIdx="0" presStyleCnt="6"/>
      <dgm:spPr/>
      <dgm:t>
        <a:bodyPr/>
        <a:lstStyle/>
        <a:p>
          <a:endParaRPr lang="en-GB"/>
        </a:p>
      </dgm:t>
    </dgm:pt>
    <dgm:pt modelId="{CEC5364C-8A23-487D-8521-1A31CD3AE248}" type="pres">
      <dgm:prSet presAssocID="{16DAD6F8-E2CB-4819-8843-DFDCA9BBB8DB}" presName="dummy" presStyleCnt="0"/>
      <dgm:spPr/>
    </dgm:pt>
    <dgm:pt modelId="{CD6CA38C-4513-4A7C-8280-85FD9B4CF003}" type="pres">
      <dgm:prSet presAssocID="{16DAD6F8-E2CB-4819-8843-DFDCA9BBB8D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992FD3-969E-4352-9620-7E2ACDFB6158}" type="pres">
      <dgm:prSet presAssocID="{1E26D17E-A285-4166-B45A-86B3D39D5846}" presName="sibTrans" presStyleLbl="node1" presStyleIdx="1" presStyleCnt="6"/>
      <dgm:spPr/>
      <dgm:t>
        <a:bodyPr/>
        <a:lstStyle/>
        <a:p>
          <a:endParaRPr lang="en-GB"/>
        </a:p>
      </dgm:t>
    </dgm:pt>
    <dgm:pt modelId="{2962814B-0330-4276-829B-FF338AED9E61}" type="pres">
      <dgm:prSet presAssocID="{E6F5675C-30FB-4F98-A911-019D7655F4F1}" presName="dummy" presStyleCnt="0"/>
      <dgm:spPr/>
    </dgm:pt>
    <dgm:pt modelId="{0A64FF6B-DC24-45F8-9803-029E21D8F8BD}" type="pres">
      <dgm:prSet presAssocID="{E6F5675C-30FB-4F98-A911-019D7655F4F1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1CB73D-0982-42BE-8FDF-6AFFFC2E7F17}" type="pres">
      <dgm:prSet presAssocID="{E7C4B801-D619-49D7-BC15-2E18467A25A4}" presName="sibTrans" presStyleLbl="node1" presStyleIdx="2" presStyleCnt="6"/>
      <dgm:spPr/>
      <dgm:t>
        <a:bodyPr/>
        <a:lstStyle/>
        <a:p>
          <a:endParaRPr lang="en-GB"/>
        </a:p>
      </dgm:t>
    </dgm:pt>
    <dgm:pt modelId="{5893664B-EC31-4165-95C8-4B31826A5C53}" type="pres">
      <dgm:prSet presAssocID="{DE7F6088-D19D-4D11-9BC5-CC6BF4D0C7F7}" presName="dummy" presStyleCnt="0"/>
      <dgm:spPr/>
    </dgm:pt>
    <dgm:pt modelId="{91694E20-E957-4876-B1F0-BAF4E8CEE8F6}" type="pres">
      <dgm:prSet presAssocID="{DE7F6088-D19D-4D11-9BC5-CC6BF4D0C7F7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4D0B3-F165-410A-B6D2-BF59D2EF7F7F}" type="pres">
      <dgm:prSet presAssocID="{4287882F-4372-42AB-BB1B-CFD89B71C192}" presName="sibTrans" presStyleLbl="node1" presStyleIdx="3" presStyleCnt="6"/>
      <dgm:spPr/>
      <dgm:t>
        <a:bodyPr/>
        <a:lstStyle/>
        <a:p>
          <a:endParaRPr lang="en-GB"/>
        </a:p>
      </dgm:t>
    </dgm:pt>
    <dgm:pt modelId="{F3281D25-8089-4593-98FE-E3C6BE58E8D0}" type="pres">
      <dgm:prSet presAssocID="{0B609EE7-6E7B-452F-9F23-DE3525A0FDEE}" presName="dummy" presStyleCnt="0"/>
      <dgm:spPr/>
    </dgm:pt>
    <dgm:pt modelId="{4987AD17-F8F4-458C-BF4D-3F4A2DBC6F84}" type="pres">
      <dgm:prSet presAssocID="{0B609EE7-6E7B-452F-9F23-DE3525A0FDEE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84E25C-F029-4BF1-82C1-690239ABADEB}" type="pres">
      <dgm:prSet presAssocID="{28C7C443-EA37-4E0B-AA52-B6B0AB641533}" presName="sibTrans" presStyleLbl="node1" presStyleIdx="4" presStyleCnt="6"/>
      <dgm:spPr/>
      <dgm:t>
        <a:bodyPr/>
        <a:lstStyle/>
        <a:p>
          <a:endParaRPr lang="en-GB"/>
        </a:p>
      </dgm:t>
    </dgm:pt>
    <dgm:pt modelId="{34D52C67-99B5-498B-B881-CEB3CCEC5CEE}" type="pres">
      <dgm:prSet presAssocID="{9C16C4EC-5359-458B-A44F-7B89D0E2EE00}" presName="dummy" presStyleCnt="0"/>
      <dgm:spPr/>
    </dgm:pt>
    <dgm:pt modelId="{4C7C9446-566B-49B8-8D0B-11079B07294D}" type="pres">
      <dgm:prSet presAssocID="{9C16C4EC-5359-458B-A44F-7B89D0E2EE00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3DE63-130F-4D90-8AAA-AF014CA44271}" type="pres">
      <dgm:prSet presAssocID="{5152AC82-A1E0-44E2-828D-8A34E3E05D4C}" presName="sibTrans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01A13990-43D6-4CBE-BFA0-5D96309A411E}" srcId="{C564276B-7691-48D0-BA2F-D4FA8925B2D9}" destId="{91AD0E37-E504-4C0C-AAEE-4DFDD751680C}" srcOrd="0" destOrd="0" parTransId="{164621C0-5EF8-4583-8D36-35EFE6B07E45}" sibTransId="{B5659D7F-3D45-467D-A2AA-2A7F8D40A70B}"/>
    <dgm:cxn modelId="{53E79795-56DA-4B72-8DC9-1396A41226B4}" type="presOf" srcId="{4287882F-4372-42AB-BB1B-CFD89B71C192}" destId="{02E4D0B3-F165-410A-B6D2-BF59D2EF7F7F}" srcOrd="0" destOrd="0" presId="urn:microsoft.com/office/officeart/2005/8/layout/cycle1"/>
    <dgm:cxn modelId="{40152357-65A2-4ECB-ACDE-6B9858A3D808}" type="presOf" srcId="{1E26D17E-A285-4166-B45A-86B3D39D5846}" destId="{EF992FD3-969E-4352-9620-7E2ACDFB6158}" srcOrd="0" destOrd="0" presId="urn:microsoft.com/office/officeart/2005/8/layout/cycle1"/>
    <dgm:cxn modelId="{45ECAC2F-2C87-4F38-BD9F-CB63B4049633}" type="presOf" srcId="{0B609EE7-6E7B-452F-9F23-DE3525A0FDEE}" destId="{4987AD17-F8F4-458C-BF4D-3F4A2DBC6F84}" srcOrd="0" destOrd="0" presId="urn:microsoft.com/office/officeart/2005/8/layout/cycle1"/>
    <dgm:cxn modelId="{89854BD3-C5EC-417D-B922-B886F8FDAA3A}" srcId="{C564276B-7691-48D0-BA2F-D4FA8925B2D9}" destId="{DE7F6088-D19D-4D11-9BC5-CC6BF4D0C7F7}" srcOrd="3" destOrd="0" parTransId="{A4090771-6DB2-4E4B-91F7-D77E8C3FC454}" sibTransId="{4287882F-4372-42AB-BB1B-CFD89B71C192}"/>
    <dgm:cxn modelId="{72B82C9E-6E7E-4B19-94A8-B15683F8FD71}" type="presOf" srcId="{B5659D7F-3D45-467D-A2AA-2A7F8D40A70B}" destId="{B53FF32C-A021-451E-9285-1C6E7F42F5D6}" srcOrd="0" destOrd="0" presId="urn:microsoft.com/office/officeart/2005/8/layout/cycle1"/>
    <dgm:cxn modelId="{DD339038-E880-476A-95F4-9642F71AD9DD}" type="presOf" srcId="{E7C4B801-D619-49D7-BC15-2E18467A25A4}" destId="{A31CB73D-0982-42BE-8FDF-6AFFFC2E7F17}" srcOrd="0" destOrd="0" presId="urn:microsoft.com/office/officeart/2005/8/layout/cycle1"/>
    <dgm:cxn modelId="{66DA190B-4BB1-4E98-8EFB-D9FEED810A46}" type="presOf" srcId="{C564276B-7691-48D0-BA2F-D4FA8925B2D9}" destId="{C8926410-3C76-468E-AC9D-10B574EA0EE5}" srcOrd="0" destOrd="0" presId="urn:microsoft.com/office/officeart/2005/8/layout/cycle1"/>
    <dgm:cxn modelId="{CC13AE99-E3B9-4E8E-85E6-78AC18AE0B65}" type="presOf" srcId="{28C7C443-EA37-4E0B-AA52-B6B0AB641533}" destId="{CF84E25C-F029-4BF1-82C1-690239ABADEB}" srcOrd="0" destOrd="0" presId="urn:microsoft.com/office/officeart/2005/8/layout/cycle1"/>
    <dgm:cxn modelId="{147FD6AE-ACB6-418B-A967-0983DFD3A21E}" type="presOf" srcId="{16DAD6F8-E2CB-4819-8843-DFDCA9BBB8DB}" destId="{CD6CA38C-4513-4A7C-8280-85FD9B4CF003}" srcOrd="0" destOrd="0" presId="urn:microsoft.com/office/officeart/2005/8/layout/cycle1"/>
    <dgm:cxn modelId="{7041E161-6678-4A15-93F5-EB25DA41DAD4}" srcId="{C564276B-7691-48D0-BA2F-D4FA8925B2D9}" destId="{16DAD6F8-E2CB-4819-8843-DFDCA9BBB8DB}" srcOrd="1" destOrd="0" parTransId="{C24F0190-5BAF-4FBD-AA9C-F1563DDD02B7}" sibTransId="{1E26D17E-A285-4166-B45A-86B3D39D5846}"/>
    <dgm:cxn modelId="{E3E4131E-5112-4B93-B358-4593FF926F09}" type="presOf" srcId="{9C16C4EC-5359-458B-A44F-7B89D0E2EE00}" destId="{4C7C9446-566B-49B8-8D0B-11079B07294D}" srcOrd="0" destOrd="0" presId="urn:microsoft.com/office/officeart/2005/8/layout/cycle1"/>
    <dgm:cxn modelId="{0DF4A1B3-4836-4062-8CDA-03F6FA9CB747}" type="presOf" srcId="{91AD0E37-E504-4C0C-AAEE-4DFDD751680C}" destId="{B5308E80-0E3E-41D7-8500-78DF78FB0481}" srcOrd="0" destOrd="0" presId="urn:microsoft.com/office/officeart/2005/8/layout/cycle1"/>
    <dgm:cxn modelId="{0601DE8D-2E70-4810-9D90-A90B09058E75}" type="presOf" srcId="{5152AC82-A1E0-44E2-828D-8A34E3E05D4C}" destId="{BE03DE63-130F-4D90-8AAA-AF014CA44271}" srcOrd="0" destOrd="0" presId="urn:microsoft.com/office/officeart/2005/8/layout/cycle1"/>
    <dgm:cxn modelId="{FEF9CF0D-1EF7-47A1-9967-CE5F032622DE}" srcId="{C564276B-7691-48D0-BA2F-D4FA8925B2D9}" destId="{9C16C4EC-5359-458B-A44F-7B89D0E2EE00}" srcOrd="5" destOrd="0" parTransId="{30E974A1-36BC-45D3-9CA2-9D6CAC56473D}" sibTransId="{5152AC82-A1E0-44E2-828D-8A34E3E05D4C}"/>
    <dgm:cxn modelId="{30F05D11-5A40-4CCA-A6BF-15B52AA635B2}" srcId="{C564276B-7691-48D0-BA2F-D4FA8925B2D9}" destId="{0B609EE7-6E7B-452F-9F23-DE3525A0FDEE}" srcOrd="4" destOrd="0" parTransId="{760C8A7B-90D2-4C8A-8205-34D23197B462}" sibTransId="{28C7C443-EA37-4E0B-AA52-B6B0AB641533}"/>
    <dgm:cxn modelId="{6F98ED46-7ABA-433D-87B1-DCBCC89BA9A2}" type="presOf" srcId="{DE7F6088-D19D-4D11-9BC5-CC6BF4D0C7F7}" destId="{91694E20-E957-4876-B1F0-BAF4E8CEE8F6}" srcOrd="0" destOrd="0" presId="urn:microsoft.com/office/officeart/2005/8/layout/cycle1"/>
    <dgm:cxn modelId="{AB584F04-7EFA-4D5C-81FC-E66548169D71}" srcId="{C564276B-7691-48D0-BA2F-D4FA8925B2D9}" destId="{E6F5675C-30FB-4F98-A911-019D7655F4F1}" srcOrd="2" destOrd="0" parTransId="{7F127769-067F-4E69-A335-4E24E8B5B075}" sibTransId="{E7C4B801-D619-49D7-BC15-2E18467A25A4}"/>
    <dgm:cxn modelId="{BBEAF7B8-8FFF-4594-BF6B-96B33043EC58}" type="presOf" srcId="{E6F5675C-30FB-4F98-A911-019D7655F4F1}" destId="{0A64FF6B-DC24-45F8-9803-029E21D8F8BD}" srcOrd="0" destOrd="0" presId="urn:microsoft.com/office/officeart/2005/8/layout/cycle1"/>
    <dgm:cxn modelId="{66548976-9F45-49EF-954A-932C45AB04A6}" type="presParOf" srcId="{C8926410-3C76-468E-AC9D-10B574EA0EE5}" destId="{85556D87-6146-4310-8516-E3642AEFCF8F}" srcOrd="0" destOrd="0" presId="urn:microsoft.com/office/officeart/2005/8/layout/cycle1"/>
    <dgm:cxn modelId="{50F411C3-E740-48F1-959F-53349FDDAFF2}" type="presParOf" srcId="{C8926410-3C76-468E-AC9D-10B574EA0EE5}" destId="{B5308E80-0E3E-41D7-8500-78DF78FB0481}" srcOrd="1" destOrd="0" presId="urn:microsoft.com/office/officeart/2005/8/layout/cycle1"/>
    <dgm:cxn modelId="{87306884-1A97-40B8-BE21-2E4762B7DD82}" type="presParOf" srcId="{C8926410-3C76-468E-AC9D-10B574EA0EE5}" destId="{B53FF32C-A021-451E-9285-1C6E7F42F5D6}" srcOrd="2" destOrd="0" presId="urn:microsoft.com/office/officeart/2005/8/layout/cycle1"/>
    <dgm:cxn modelId="{17123218-7CCD-4499-A06A-EA365FFAB082}" type="presParOf" srcId="{C8926410-3C76-468E-AC9D-10B574EA0EE5}" destId="{CEC5364C-8A23-487D-8521-1A31CD3AE248}" srcOrd="3" destOrd="0" presId="urn:microsoft.com/office/officeart/2005/8/layout/cycle1"/>
    <dgm:cxn modelId="{BEF255B2-D884-4EE4-A8B2-D9CFA7434AC3}" type="presParOf" srcId="{C8926410-3C76-468E-AC9D-10B574EA0EE5}" destId="{CD6CA38C-4513-4A7C-8280-85FD9B4CF003}" srcOrd="4" destOrd="0" presId="urn:microsoft.com/office/officeart/2005/8/layout/cycle1"/>
    <dgm:cxn modelId="{B40EAB93-F64E-4083-95C7-B926B3C8C350}" type="presParOf" srcId="{C8926410-3C76-468E-AC9D-10B574EA0EE5}" destId="{EF992FD3-969E-4352-9620-7E2ACDFB6158}" srcOrd="5" destOrd="0" presId="urn:microsoft.com/office/officeart/2005/8/layout/cycle1"/>
    <dgm:cxn modelId="{9A1AF78A-CE07-464E-BAB0-B5E22B987B38}" type="presParOf" srcId="{C8926410-3C76-468E-AC9D-10B574EA0EE5}" destId="{2962814B-0330-4276-829B-FF338AED9E61}" srcOrd="6" destOrd="0" presId="urn:microsoft.com/office/officeart/2005/8/layout/cycle1"/>
    <dgm:cxn modelId="{E519C7FD-B793-4848-8904-D2C609C7F7A3}" type="presParOf" srcId="{C8926410-3C76-468E-AC9D-10B574EA0EE5}" destId="{0A64FF6B-DC24-45F8-9803-029E21D8F8BD}" srcOrd="7" destOrd="0" presId="urn:microsoft.com/office/officeart/2005/8/layout/cycle1"/>
    <dgm:cxn modelId="{8C1F4AB9-3D3C-43C2-9E2F-C4D80AA31B1B}" type="presParOf" srcId="{C8926410-3C76-468E-AC9D-10B574EA0EE5}" destId="{A31CB73D-0982-42BE-8FDF-6AFFFC2E7F17}" srcOrd="8" destOrd="0" presId="urn:microsoft.com/office/officeart/2005/8/layout/cycle1"/>
    <dgm:cxn modelId="{98027444-6742-4EB2-BFF8-AB1E24EF8898}" type="presParOf" srcId="{C8926410-3C76-468E-AC9D-10B574EA0EE5}" destId="{5893664B-EC31-4165-95C8-4B31826A5C53}" srcOrd="9" destOrd="0" presId="urn:microsoft.com/office/officeart/2005/8/layout/cycle1"/>
    <dgm:cxn modelId="{EB61F07D-DFFD-48A3-97A4-1179F7824394}" type="presParOf" srcId="{C8926410-3C76-468E-AC9D-10B574EA0EE5}" destId="{91694E20-E957-4876-B1F0-BAF4E8CEE8F6}" srcOrd="10" destOrd="0" presId="urn:microsoft.com/office/officeart/2005/8/layout/cycle1"/>
    <dgm:cxn modelId="{37A9EF30-D263-48D6-B500-19A48893B7FA}" type="presParOf" srcId="{C8926410-3C76-468E-AC9D-10B574EA0EE5}" destId="{02E4D0B3-F165-410A-B6D2-BF59D2EF7F7F}" srcOrd="11" destOrd="0" presId="urn:microsoft.com/office/officeart/2005/8/layout/cycle1"/>
    <dgm:cxn modelId="{03464C92-58DA-44A3-90FC-706F151B6BB9}" type="presParOf" srcId="{C8926410-3C76-468E-AC9D-10B574EA0EE5}" destId="{F3281D25-8089-4593-98FE-E3C6BE58E8D0}" srcOrd="12" destOrd="0" presId="urn:microsoft.com/office/officeart/2005/8/layout/cycle1"/>
    <dgm:cxn modelId="{B797752B-3B9E-416E-9B91-E9FE6532A836}" type="presParOf" srcId="{C8926410-3C76-468E-AC9D-10B574EA0EE5}" destId="{4987AD17-F8F4-458C-BF4D-3F4A2DBC6F84}" srcOrd="13" destOrd="0" presId="urn:microsoft.com/office/officeart/2005/8/layout/cycle1"/>
    <dgm:cxn modelId="{79B16C46-2DDF-442D-925D-1D9B3F64EAAE}" type="presParOf" srcId="{C8926410-3C76-468E-AC9D-10B574EA0EE5}" destId="{CF84E25C-F029-4BF1-82C1-690239ABADEB}" srcOrd="14" destOrd="0" presId="urn:microsoft.com/office/officeart/2005/8/layout/cycle1"/>
    <dgm:cxn modelId="{E61362CA-5AF8-4FC6-B45A-7993757E75EA}" type="presParOf" srcId="{C8926410-3C76-468E-AC9D-10B574EA0EE5}" destId="{34D52C67-99B5-498B-B881-CEB3CCEC5CEE}" srcOrd="15" destOrd="0" presId="urn:microsoft.com/office/officeart/2005/8/layout/cycle1"/>
    <dgm:cxn modelId="{498F6716-A9B7-4387-81AF-0F59F42DFD87}" type="presParOf" srcId="{C8926410-3C76-468E-AC9D-10B574EA0EE5}" destId="{4C7C9446-566B-49B8-8D0B-11079B07294D}" srcOrd="16" destOrd="0" presId="urn:microsoft.com/office/officeart/2005/8/layout/cycle1"/>
    <dgm:cxn modelId="{537DA390-9C18-4485-9D51-B19F6116F3B0}" type="presParOf" srcId="{C8926410-3C76-468E-AC9D-10B574EA0EE5}" destId="{BE03DE63-130F-4D90-8AAA-AF014CA4427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C9AD28B-06B6-4504-AE6E-013559118FF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854C849-C426-45FE-9338-D9DB6B114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2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D794673-0EA8-4F1E-93A0-6C20F201052F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12FFCCD-5B45-483E-9FAA-544B27C8B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FCCD-5B45-483E-9FAA-544B27C8B7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5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9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2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8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51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9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7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9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29EB-D643-46FE-8776-0DB773A648FA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6361-CC54-4B46-9760-CE7780C27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4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ackie.tuck@open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procrastinatingapp.com/writers-bloc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hewritepractice.com/writers-block-lie/" TargetMode="External"/><Relationship Id="rId2" Type="http://schemas.openxmlformats.org/officeDocument/2006/relationships/hyperlink" Target="https://www-nexis-com.libezproxy.open.ac.uk/search/newssubmitForm.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GB" dirty="0" smtClean="0"/>
              <a:t>Dealing with writer’s block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GB" dirty="0" smtClean="0"/>
              <a:t>Jackie Tuck</a:t>
            </a:r>
          </a:p>
          <a:p>
            <a:r>
              <a:rPr lang="en-GB" dirty="0">
                <a:hlinkClick r:id="rId2"/>
              </a:rPr>
              <a:t>j</a:t>
            </a:r>
            <a:r>
              <a:rPr lang="en-GB" dirty="0" smtClean="0">
                <a:hlinkClick r:id="rId2"/>
              </a:rPr>
              <a:t>ackie.tuck@open.ac.uk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https://upload.wikimedia.org/wikipedia/commons/4/43/Leonid_Pasternak_-_The_Passion_of_cre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352800" cy="26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 #6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Writing is </a:t>
            </a:r>
            <a:r>
              <a:rPr lang="en-GB" dirty="0" err="1" smtClean="0"/>
              <a:t>perfectable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r-FR" i="1" dirty="0" smtClean="0"/>
              <a:t>« Par </a:t>
            </a:r>
            <a:r>
              <a:rPr lang="fr-FR" i="1" dirty="0"/>
              <a:t>une belle matinée du mois de mai, une élégante amazone parcourait, sur une </a:t>
            </a:r>
            <a:r>
              <a:rPr lang="fr-FR" i="1" strike="sngStrike" dirty="0"/>
              <a:t>superbe</a:t>
            </a:r>
            <a:r>
              <a:rPr lang="fr-FR" i="1" dirty="0"/>
              <a:t> </a:t>
            </a:r>
            <a:r>
              <a:rPr lang="fr-FR" i="1" strike="dblStrike" dirty="0" smtClean="0"/>
              <a:t>noire</a:t>
            </a:r>
            <a:r>
              <a:rPr lang="fr-FR" i="1" dirty="0" smtClean="0"/>
              <a:t> somptueuse jument </a:t>
            </a:r>
            <a:r>
              <a:rPr lang="fr-FR" i="1" dirty="0"/>
              <a:t>alezane, les allées </a:t>
            </a:r>
            <a:r>
              <a:rPr lang="fr-FR" i="1" strike="sngStrike" dirty="0" smtClean="0"/>
              <a:t>fleuries</a:t>
            </a:r>
            <a:r>
              <a:rPr lang="fr-FR" i="1" dirty="0" smtClean="0"/>
              <a:t> pleines de fleurs du </a:t>
            </a:r>
            <a:r>
              <a:rPr lang="fr-FR" i="1" dirty="0"/>
              <a:t>Bois de </a:t>
            </a:r>
            <a:r>
              <a:rPr lang="fr-FR" i="1" dirty="0" smtClean="0"/>
              <a:t>Boulogne. »</a:t>
            </a:r>
          </a:p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words</a:t>
            </a:r>
            <a:r>
              <a:rPr lang="fr-FR" dirty="0" smtClean="0"/>
              <a:t> of Joseph Grand in </a:t>
            </a:r>
            <a:r>
              <a:rPr lang="fr-FR" i="1" dirty="0" smtClean="0"/>
              <a:t>La Peste </a:t>
            </a:r>
            <a:r>
              <a:rPr lang="fr-FR" dirty="0" smtClean="0"/>
              <a:t>by Albert Camus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8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Probably not a myth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Writing is “high stakes” for students, researchers and academics.</a:t>
            </a:r>
            <a:endParaRPr lang="en-GB" b="1" dirty="0" smtClean="0"/>
          </a:p>
          <a:p>
            <a:r>
              <a:rPr lang="en-GB" dirty="0" smtClean="0"/>
              <a:t>It involves intellectual commitment and risk</a:t>
            </a:r>
          </a:p>
          <a:p>
            <a:r>
              <a:rPr lang="en-GB" dirty="0" smtClean="0"/>
              <a:t>It is used as a measure of our success</a:t>
            </a:r>
          </a:p>
          <a:p>
            <a:r>
              <a:rPr lang="en-GB" dirty="0" smtClean="0"/>
              <a:t>The rules of the game are not always clear or universally shared…</a:t>
            </a:r>
          </a:p>
          <a:p>
            <a:r>
              <a:rPr lang="en-GB" dirty="0" smtClean="0"/>
              <a:t>The risks can be positive but also negative.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9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So…is it ‘writer’s block’?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Writing is sometimes hard and for good reasons.</a:t>
            </a:r>
          </a:p>
          <a:p>
            <a:r>
              <a:rPr lang="en-GB" dirty="0" smtClean="0"/>
              <a:t>When we’re not churning out text it doesn’t necessarily mean we are not being productive as writers</a:t>
            </a:r>
          </a:p>
          <a:p>
            <a:r>
              <a:rPr lang="en-GB" dirty="0" smtClean="0"/>
              <a:t>It’s possible to start to write without knowing how it will or should turn out</a:t>
            </a:r>
          </a:p>
          <a:p>
            <a:r>
              <a:rPr lang="en-GB" dirty="0" smtClean="0"/>
              <a:t>It makes sense to recruit the community you are writing for to help you in various ways</a:t>
            </a:r>
          </a:p>
          <a:p>
            <a:r>
              <a:rPr lang="en-GB" dirty="0" smtClean="0"/>
              <a:t>If writing feels difficult, it doesn’t necessarily mean there is something wrong with </a:t>
            </a:r>
            <a:r>
              <a:rPr lang="en-GB" i="1" dirty="0" smtClean="0"/>
              <a:t>you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6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Discussion: What does writer’s block feel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On your own, spend 5 mins jotting down some ways of finishing the following sentence</a:t>
            </a:r>
            <a:br>
              <a:rPr lang="en-GB" sz="2400" dirty="0" smtClean="0"/>
            </a:br>
            <a:r>
              <a:rPr lang="en-GB" sz="2400" i="1" dirty="0" smtClean="0"/>
              <a:t>“I feel stuck with my writing when…”</a:t>
            </a:r>
          </a:p>
          <a:p>
            <a:pPr marL="0" indent="0">
              <a:buNone/>
            </a:pPr>
            <a:r>
              <a:rPr lang="en-GB" sz="2400" dirty="0" smtClean="0"/>
              <a:t>For example, </a:t>
            </a:r>
          </a:p>
          <a:p>
            <a:pPr marL="0" indent="0">
              <a:buNone/>
            </a:pPr>
            <a:r>
              <a:rPr lang="en-GB" sz="2400" i="1" dirty="0" smtClean="0"/>
              <a:t>“I feel stuck with my writing when I don’t know where to start…” or “when the ideas come too quickly and I can’t get them down on paper…” etc.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Then, discuss your experiences with others in your small group. Are some of the situations more serious/problematic than others? If so, why?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1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Feeling blocked…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 don’t know how to begin</a:t>
            </a:r>
          </a:p>
          <a:p>
            <a:r>
              <a:rPr lang="en-GB" dirty="0" smtClean="0"/>
              <a:t>I am afraid to start</a:t>
            </a:r>
          </a:p>
          <a:p>
            <a:r>
              <a:rPr lang="en-GB" dirty="0" smtClean="0"/>
              <a:t>I thought I knew what I wanted to say but now I’m not sure</a:t>
            </a:r>
          </a:p>
          <a:p>
            <a:r>
              <a:rPr lang="en-GB" dirty="0" smtClean="0"/>
              <a:t>I lose the sense of direction and can’t work out what to say next</a:t>
            </a:r>
          </a:p>
          <a:p>
            <a:r>
              <a:rPr lang="en-GB" dirty="0" smtClean="0"/>
              <a:t>I feel that what I am writing is trivial and of no interest to others</a:t>
            </a:r>
          </a:p>
          <a:p>
            <a:r>
              <a:rPr lang="en-GB" dirty="0" smtClean="0"/>
              <a:t>I get distracted by other ideas on my mind</a:t>
            </a:r>
          </a:p>
          <a:p>
            <a:r>
              <a:rPr lang="en-GB" dirty="0" smtClean="0"/>
              <a:t>I keep writing the same paragraph over and over again</a:t>
            </a:r>
          </a:p>
          <a:p>
            <a:r>
              <a:rPr lang="en-GB" dirty="0" smtClean="0"/>
              <a:t>I lose interest in what I am writing</a:t>
            </a:r>
          </a:p>
          <a:p>
            <a:r>
              <a:rPr lang="en-GB" dirty="0" smtClean="0"/>
              <a:t>My ideas start jumping around all over the place</a:t>
            </a:r>
          </a:p>
          <a:p>
            <a:r>
              <a:rPr lang="en-GB" dirty="0" smtClean="0"/>
              <a:t>I have other pressures which provide easier pay-offs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1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Discussion: What causes writer’s block for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your own, spend 5 mins jotting down some of the things which tend to cause you to get or feel “blocked” with your writing.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Then share your thoughts with others in your small group.</a:t>
            </a:r>
          </a:p>
        </p:txBody>
      </p:sp>
    </p:spTree>
    <p:extLst>
      <p:ext uri="{BB962C8B-B14F-4D97-AF65-F5344CB8AC3E}">
        <p14:creationId xmlns:p14="http://schemas.microsoft.com/office/powerpoint/2010/main" val="40728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causing the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17936"/>
              </p:ext>
            </p:extLst>
          </p:nvPr>
        </p:nvGraphicFramePr>
        <p:xfrm>
          <a:off x="609600" y="1524000"/>
          <a:ext cx="7162800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/>
                <a:gridCol w="3581400"/>
              </a:tblGrid>
              <a:tr h="508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Negative feedback from others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Not really understanding the expectations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Tiredness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Anxiety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Lack of confidence in the end product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Outside distractions (physical, emotional, mental)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Muddled thinking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Perfectionism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Fear of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Feeling as though I’m heading up a dead end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Procrastination – putting off decisions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Trying to live up to high standards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Wondering what the point of it all 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An inability to impose structure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5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Discussion: How do you respond to writer’s block?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Discuss in your small group how you respond to the experience and causes of writer’s block. As a group make a note of the solutions and responses you have found helpful.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2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positive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Switch activity</a:t>
            </a:r>
          </a:p>
          <a:p>
            <a:r>
              <a:rPr lang="en-GB" dirty="0" smtClean="0"/>
              <a:t>Have a break/holiday</a:t>
            </a:r>
          </a:p>
          <a:p>
            <a:r>
              <a:rPr lang="en-GB" dirty="0" smtClean="0"/>
              <a:t>Talk to someone else/others</a:t>
            </a:r>
          </a:p>
          <a:p>
            <a:r>
              <a:rPr lang="en-GB" dirty="0" smtClean="0"/>
              <a:t>Read my work off screen</a:t>
            </a:r>
          </a:p>
          <a:p>
            <a:r>
              <a:rPr lang="en-GB" dirty="0" smtClean="0"/>
              <a:t>Persevere</a:t>
            </a:r>
          </a:p>
          <a:p>
            <a:r>
              <a:rPr lang="en-GB" dirty="0" smtClean="0"/>
              <a:t>Move to a new location (to write in)</a:t>
            </a:r>
          </a:p>
          <a:p>
            <a:r>
              <a:rPr lang="en-GB" dirty="0" smtClean="0"/>
              <a:t>Read something for inspiration</a:t>
            </a:r>
          </a:p>
          <a:p>
            <a:r>
              <a:rPr lang="en-GB" dirty="0" smtClean="0"/>
              <a:t>Do another type of writing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8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ideas…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How </a:t>
            </a:r>
            <a:r>
              <a:rPr lang="en-GB" sz="4600" b="1" dirty="0">
                <a:latin typeface="MV Boli" panose="02000500030200090000" pitchFamily="2" charset="0"/>
                <a:cs typeface="MV Boli" panose="02000500030200090000" pitchFamily="2" charset="0"/>
              </a:rPr>
              <a:t>to Cure Writer’s Block with 101 proven strategies. Get rid of writer’s block today!</a:t>
            </a:r>
          </a:p>
          <a:p>
            <a:pPr marL="0" indent="0">
              <a:buNone/>
            </a:pPr>
            <a:r>
              <a:rPr lang="en-GB" sz="2600" dirty="0"/>
              <a:t>William Little 5</a:t>
            </a:r>
            <a:r>
              <a:rPr lang="en-GB" sz="2600" baseline="30000" dirty="0"/>
              <a:t>th</a:t>
            </a:r>
            <a:r>
              <a:rPr lang="en-GB" sz="2600" dirty="0"/>
              <a:t> September 2017 </a:t>
            </a:r>
          </a:p>
          <a:p>
            <a:pPr marL="0" indent="0">
              <a:buNone/>
            </a:pPr>
            <a:r>
              <a:rPr lang="en-GB" sz="2600" u="sng" dirty="0" smtClean="0">
                <a:hlinkClick r:id="rId2"/>
              </a:rPr>
              <a:t>http</a:t>
            </a:r>
            <a:r>
              <a:rPr lang="en-GB" sz="2600" u="sng" dirty="0">
                <a:hlinkClick r:id="rId2"/>
              </a:rPr>
              <a:t>://www.stopprocrastinatingapp.com/writers-block</a:t>
            </a:r>
            <a:endParaRPr lang="en-GB" sz="2600" dirty="0"/>
          </a:p>
          <a:p>
            <a:pPr marL="0" indent="0">
              <a:buNone/>
            </a:pPr>
            <a:r>
              <a:rPr lang="en-GB" sz="2600" dirty="0"/>
              <a:t> </a:t>
            </a:r>
          </a:p>
          <a:p>
            <a:pPr marL="0" indent="0">
              <a:buNone/>
            </a:pPr>
            <a:r>
              <a:rPr lang="en-GB" sz="2600" dirty="0"/>
              <a:t>Accessed Saturday 7</a:t>
            </a:r>
            <a:r>
              <a:rPr lang="en-GB" sz="2600" baseline="30000" dirty="0"/>
              <a:t>th</a:t>
            </a:r>
            <a:r>
              <a:rPr lang="en-GB" sz="2600" dirty="0"/>
              <a:t> October 2017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dirty="0" smtClean="0"/>
              <a:t>Wikipedia</a:t>
            </a:r>
            <a:r>
              <a:rPr lang="en-GB" dirty="0"/>
              <a:t>: “The research discovered a range of solutions from altering the time of day to write and setting deadlines to lowering expectations and using mindfulness meditation.”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0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Debunk some myths about (research) writing which (when debunked) might help us deal with “writer’s block”.</a:t>
            </a:r>
          </a:p>
          <a:p>
            <a:r>
              <a:rPr lang="en-GB" dirty="0" smtClean="0"/>
              <a:t>Explore what writer’s block might mean in practice for you.</a:t>
            </a:r>
          </a:p>
          <a:p>
            <a:r>
              <a:rPr lang="en-GB" dirty="0" smtClean="0"/>
              <a:t>Think about/try out some strategies for moving past stumbling blocks and sticking points.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1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 to 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Free writing</a:t>
            </a:r>
          </a:p>
          <a:p>
            <a:r>
              <a:rPr lang="en-GB" dirty="0" smtClean="0"/>
              <a:t>Writing to prompts</a:t>
            </a:r>
          </a:p>
          <a:p>
            <a:r>
              <a:rPr lang="en-GB" dirty="0" smtClean="0"/>
              <a:t>Snack writing</a:t>
            </a:r>
          </a:p>
          <a:p>
            <a:r>
              <a:rPr lang="en-GB" dirty="0" smtClean="0"/>
              <a:t>Social writing – set up peer feedback</a:t>
            </a:r>
          </a:p>
          <a:p>
            <a:r>
              <a:rPr lang="en-GB" dirty="0" smtClean="0"/>
              <a:t>Write about writing (or about not writing)</a:t>
            </a:r>
          </a:p>
          <a:p>
            <a:r>
              <a:rPr lang="en-GB" dirty="0" smtClean="0"/>
              <a:t>Talk to yourself/talk to others</a:t>
            </a:r>
          </a:p>
          <a:p>
            <a:r>
              <a:rPr lang="en-GB" dirty="0" smtClean="0"/>
              <a:t>Target setting</a:t>
            </a:r>
          </a:p>
          <a:p>
            <a:r>
              <a:rPr lang="en-GB" dirty="0" smtClean="0"/>
              <a:t>Re-genre</a:t>
            </a:r>
          </a:p>
          <a:p>
            <a:r>
              <a:rPr lang="en-GB" dirty="0" smtClean="0"/>
              <a:t>Start in the middle or at the end</a:t>
            </a:r>
          </a:p>
          <a:p>
            <a:r>
              <a:rPr lang="en-GB" dirty="0" smtClean="0"/>
              <a:t>Keeping a thread going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5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ree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Good for generating text – getting something down on paper</a:t>
            </a:r>
          </a:p>
          <a:p>
            <a:r>
              <a:rPr lang="en-GB" dirty="0" smtClean="0"/>
              <a:t>Good for acquiring a writing habit</a:t>
            </a:r>
          </a:p>
          <a:p>
            <a:r>
              <a:rPr lang="en-GB" dirty="0" smtClean="0"/>
              <a:t>Can enable thinking, reflection, feelings</a:t>
            </a:r>
          </a:p>
          <a:p>
            <a:r>
              <a:rPr lang="en-GB" dirty="0" smtClean="0"/>
              <a:t>Can increase confidence and optimism</a:t>
            </a:r>
          </a:p>
          <a:p>
            <a:r>
              <a:rPr lang="en-GB" dirty="0" smtClean="0"/>
              <a:t>Many different purposes</a:t>
            </a:r>
          </a:p>
          <a:p>
            <a:r>
              <a:rPr lang="en-GB" dirty="0" smtClean="0"/>
              <a:t>Writing without stopping</a:t>
            </a:r>
          </a:p>
          <a:p>
            <a:r>
              <a:rPr lang="en-GB" dirty="0" smtClean="0"/>
              <a:t>In sentences but no “correcting”, crossing out</a:t>
            </a:r>
          </a:p>
          <a:p>
            <a:r>
              <a:rPr lang="en-GB" dirty="0" smtClean="0"/>
              <a:t>For yourself only </a:t>
            </a:r>
          </a:p>
          <a:p>
            <a:r>
              <a:rPr lang="en-GB" dirty="0" smtClean="0"/>
              <a:t>Not for everyone – but worth a try!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writing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Free writing topics can be anything you like. If you are feeling blocked it is helpful if it relates to the writing task which lies ahead </a:t>
            </a:r>
            <a:r>
              <a:rPr lang="en-GB" i="1" dirty="0" smtClean="0"/>
              <a:t>without actually being the task</a:t>
            </a:r>
            <a:r>
              <a:rPr lang="en-GB" dirty="0" smtClean="0"/>
              <a:t>. For example: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i="1" dirty="0" smtClean="0"/>
              <a:t>Write for five minutes on one of the following:</a:t>
            </a:r>
          </a:p>
          <a:p>
            <a:r>
              <a:rPr lang="en-GB" dirty="0" smtClean="0"/>
              <a:t>How do I feel about writing the probationary report/this chapter?</a:t>
            </a:r>
          </a:p>
          <a:p>
            <a:r>
              <a:rPr lang="en-GB" dirty="0" smtClean="0"/>
              <a:t>Why I am/am not ready to write my probationary report/this chapter…</a:t>
            </a:r>
          </a:p>
          <a:p>
            <a:r>
              <a:rPr lang="en-GB" dirty="0" smtClean="0"/>
              <a:t>What do I really think about [particular body of work/topic of my research]?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6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to prompts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835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8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prompts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is my purpose in this chapter?</a:t>
            </a:r>
          </a:p>
          <a:p>
            <a:r>
              <a:rPr lang="en-GB" dirty="0" smtClean="0"/>
              <a:t>My aim in writing this chapter is to convince … that…</a:t>
            </a:r>
          </a:p>
          <a:p>
            <a:r>
              <a:rPr lang="en-GB" dirty="0" smtClean="0"/>
              <a:t>My main aim is to show…</a:t>
            </a:r>
          </a:p>
          <a:p>
            <a:r>
              <a:rPr lang="en-GB" dirty="0" smtClean="0"/>
              <a:t>Why am I starting with this chapter?</a:t>
            </a:r>
          </a:p>
          <a:p>
            <a:r>
              <a:rPr lang="en-GB" dirty="0" smtClean="0"/>
              <a:t>I am starting to write chapter X because…</a:t>
            </a:r>
          </a:p>
          <a:p>
            <a:r>
              <a:rPr lang="en-GB" dirty="0" smtClean="0"/>
              <a:t>My chapter will cover….</a:t>
            </a:r>
          </a:p>
          <a:p>
            <a:r>
              <a:rPr lang="en-GB" dirty="0" smtClean="0"/>
              <a:t>My chapter will not cover…</a:t>
            </a:r>
          </a:p>
          <a:p>
            <a:r>
              <a:rPr lang="en-GB" dirty="0" smtClean="0"/>
              <a:t>This chapter will fit in to the larger report by…</a:t>
            </a:r>
          </a:p>
        </p:txBody>
      </p:sp>
    </p:spTree>
    <p:extLst>
      <p:ext uri="{BB962C8B-B14F-4D97-AF65-F5344CB8AC3E}">
        <p14:creationId xmlns:p14="http://schemas.microsoft.com/office/powerpoint/2010/main" val="39666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Write for five minutes about the topic your notes cover/the topic of your chapter or section:</a:t>
            </a:r>
          </a:p>
          <a:p>
            <a:r>
              <a:rPr lang="en-GB" dirty="0" smtClean="0"/>
              <a:t>Without stopping</a:t>
            </a:r>
          </a:p>
          <a:p>
            <a:r>
              <a:rPr lang="en-GB" dirty="0" smtClean="0"/>
              <a:t>In sentences</a:t>
            </a:r>
          </a:p>
          <a:p>
            <a:r>
              <a:rPr lang="en-GB" dirty="0" smtClean="0"/>
              <a:t>Without looking at your notes</a:t>
            </a:r>
          </a:p>
          <a:p>
            <a:r>
              <a:rPr lang="en-GB" dirty="0" smtClean="0"/>
              <a:t>Trust your brain to do the remembering and synthesizing</a:t>
            </a:r>
          </a:p>
          <a:p>
            <a:r>
              <a:rPr lang="en-GB" dirty="0" smtClean="0"/>
              <a:t>Focus on the story and the big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Take five minutes to generate some headings for your chapter or section.</a:t>
            </a:r>
          </a:p>
          <a:p>
            <a:r>
              <a:rPr lang="en-GB" dirty="0" smtClean="0"/>
              <a:t>No need for sentences.</a:t>
            </a:r>
          </a:p>
          <a:p>
            <a:r>
              <a:rPr lang="en-GB" dirty="0" smtClean="0"/>
              <a:t>Think about the order you want the headings to go in (but may not be fixed…).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Oral rehearsal/discussion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Choose one heading, or several headings, and talk through the point you want to make.</a:t>
            </a:r>
          </a:p>
          <a:p>
            <a:r>
              <a:rPr lang="en-GB" dirty="0" smtClean="0"/>
              <a:t>You can do this on your own, even better with a partner.</a:t>
            </a:r>
          </a:p>
          <a:p>
            <a:r>
              <a:rPr lang="en-GB" dirty="0" smtClean="0"/>
              <a:t>It is helpful if the partner just listens, but asks for clarification/reformulates to make sure they have understood, rather than supplying their own opinion.</a:t>
            </a:r>
          </a:p>
        </p:txBody>
      </p:sp>
    </p:spTree>
    <p:extLst>
      <p:ext uri="{BB962C8B-B14F-4D97-AF65-F5344CB8AC3E}">
        <p14:creationId xmlns:p14="http://schemas.microsoft.com/office/powerpoint/2010/main" val="23813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71600" y="1772816"/>
            <a:ext cx="3528392" cy="2232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am I right in thinking that you are trying to argue that…?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If I’ve understood correctly, you are saying that…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16016" y="3861048"/>
            <a:ext cx="3672408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Yes, that’s exactly it…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Well, that’s not quite it…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4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Write under one heading or section of your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i="1" dirty="0" smtClean="0"/>
              <a:t>Write for 15 minutes, in sentences.</a:t>
            </a:r>
          </a:p>
          <a:p>
            <a:r>
              <a:rPr lang="en-GB" dirty="0" smtClean="0"/>
              <a:t>Again you could try doing this without looking at notes at the same time as you are actually writing.</a:t>
            </a:r>
          </a:p>
          <a:p>
            <a:r>
              <a:rPr lang="en-GB" dirty="0" smtClean="0"/>
              <a:t>Remember “your story should shape your use of your notes, not vice versa” (Murray, 2012, p. 155)</a:t>
            </a:r>
          </a:p>
          <a:p>
            <a:r>
              <a:rPr lang="en-GB" dirty="0" smtClean="0"/>
              <a:t>Don’t worry about “polishing” at this stage, but about trying to get down your meaning.</a:t>
            </a:r>
          </a:p>
          <a:p>
            <a:r>
              <a:rPr lang="en-GB" dirty="0" smtClean="0"/>
              <a:t>Make a note of key sources you want to draw on/quotations you might want to use (add others later…) even if these are not fully integrated into your text yet.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0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Writer’s Block – unhelpful metaphors?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20081"/>
            <a:ext cx="2438400" cy="4145280"/>
          </a:xfrm>
        </p:spPr>
      </p:pic>
      <p:pic>
        <p:nvPicPr>
          <p:cNvPr id="8" name="Picture 2" descr="C:\Users\Craig\AppData\Local\Microsoft\Windows\INetCache\IE\EVLNT123\1024px-Red_X_Freehan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800"/>
            <a:ext cx="2769124" cy="206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/>
          <a:stretch/>
        </p:blipFill>
        <p:spPr bwMode="auto">
          <a:xfrm>
            <a:off x="6302188" y="2286000"/>
            <a:ext cx="2584637" cy="20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prompts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answers are emerging in response to the prompts you set out with?</a:t>
            </a:r>
          </a:p>
          <a:p>
            <a:r>
              <a:rPr lang="en-GB" dirty="0" smtClean="0"/>
              <a:t>Are any themes emerging?</a:t>
            </a:r>
          </a:p>
          <a:p>
            <a:r>
              <a:rPr lang="en-GB" dirty="0" smtClean="0"/>
              <a:t>Anything new or particularly interesting?</a:t>
            </a:r>
          </a:p>
          <a:p>
            <a:r>
              <a:rPr lang="en-GB" dirty="0" smtClean="0"/>
              <a:t>Anything which feels like a dead end?</a:t>
            </a:r>
          </a:p>
          <a:p>
            <a:r>
              <a:rPr lang="en-GB" dirty="0" smtClean="0"/>
              <a:t>Anything where you feel you need to do more reading?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err="1" smtClean="0"/>
              <a:t>Acocella</a:t>
            </a:r>
            <a:r>
              <a:rPr lang="en-GB" sz="2800" dirty="0" smtClean="0"/>
              <a:t>, J. (2014) ‘Blocked: Why do writers stop writing?’ </a:t>
            </a:r>
            <a:r>
              <a:rPr lang="en-GB" sz="2800" i="1" dirty="0" smtClean="0"/>
              <a:t>The New Yorker </a:t>
            </a:r>
            <a:r>
              <a:rPr lang="en-GB" sz="2800" dirty="0" smtClean="0"/>
              <a:t>[online] 14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June. Available at: </a:t>
            </a:r>
            <a:r>
              <a:rPr lang="en-GB" sz="2800" dirty="0" smtClean="0">
                <a:hlinkClick r:id="rId2"/>
              </a:rPr>
              <a:t>https://www-nexis-com.libezproxy.open.ac.uk/search/newssubmitForm.do</a:t>
            </a:r>
            <a:endParaRPr lang="en-GB" sz="2800" dirty="0" smtClean="0"/>
          </a:p>
          <a:p>
            <a:r>
              <a:rPr lang="en-GB" sz="2800" dirty="0" smtClean="0"/>
              <a:t>Clark, R. and </a:t>
            </a:r>
            <a:r>
              <a:rPr lang="en-GB" sz="2800" dirty="0" err="1" smtClean="0"/>
              <a:t>Ivanič</a:t>
            </a:r>
            <a:r>
              <a:rPr lang="en-GB" sz="2800" dirty="0" smtClean="0"/>
              <a:t>, R. 1991. </a:t>
            </a:r>
            <a:r>
              <a:rPr lang="en-GB" sz="2800" i="1" dirty="0" smtClean="0"/>
              <a:t>The Politics of Writing</a:t>
            </a:r>
            <a:r>
              <a:rPr lang="en-GB" sz="2800" dirty="0" smtClean="0"/>
              <a:t>. London: Routledge </a:t>
            </a:r>
          </a:p>
          <a:p>
            <a:r>
              <a:rPr lang="en-GB" sz="2800" dirty="0" smtClean="0"/>
              <a:t>Rose, M. (1985). </a:t>
            </a:r>
            <a:r>
              <a:rPr lang="en-GB" sz="2800" i="1" dirty="0" smtClean="0"/>
              <a:t>When a writer can’t write: studies in writer’s block and other composing process problems</a:t>
            </a:r>
            <a:r>
              <a:rPr lang="en-GB" sz="2800" dirty="0" smtClean="0"/>
              <a:t>. London/New York: Guilford Press</a:t>
            </a:r>
            <a:r>
              <a:rPr lang="en-GB" sz="2800" dirty="0"/>
              <a:t> </a:t>
            </a:r>
          </a:p>
          <a:p>
            <a:r>
              <a:rPr lang="en-GB" sz="2800" dirty="0" smtClean="0"/>
              <a:t>Safford David </a:t>
            </a:r>
            <a:r>
              <a:rPr lang="en-GB" sz="2800" dirty="0"/>
              <a:t>H. </a:t>
            </a:r>
            <a:r>
              <a:rPr lang="en-GB" sz="2800" dirty="0" smtClean="0"/>
              <a:t>(</a:t>
            </a:r>
            <a:r>
              <a:rPr lang="en-GB" sz="2800" dirty="0" err="1" smtClean="0"/>
              <a:t>n.d.</a:t>
            </a:r>
            <a:r>
              <a:rPr lang="en-GB" sz="2800" dirty="0" smtClean="0"/>
              <a:t>) ‘Writer’s </a:t>
            </a:r>
            <a:r>
              <a:rPr lang="en-GB" sz="2800" dirty="0"/>
              <a:t>Block is a Lie and its Ruining your Writing’ </a:t>
            </a:r>
            <a:r>
              <a:rPr lang="en-GB" sz="2800" dirty="0" smtClean="0"/>
              <a:t>at </a:t>
            </a:r>
            <a:r>
              <a:rPr lang="en-GB" sz="2800" u="sng" dirty="0" smtClean="0">
                <a:hlinkClick r:id="rId3"/>
              </a:rPr>
              <a:t>http</a:t>
            </a:r>
            <a:r>
              <a:rPr lang="en-GB" sz="2800" u="sng" dirty="0">
                <a:hlinkClick r:id="rId3"/>
              </a:rPr>
              <a:t>://thewritepractice.com/writers-block-lie</a:t>
            </a:r>
            <a:r>
              <a:rPr lang="en-GB" sz="2800" u="sng" dirty="0" smtClean="0">
                <a:hlinkClick r:id="rId3"/>
              </a:rPr>
              <a:t>/</a:t>
            </a:r>
            <a:r>
              <a:rPr lang="en-GB" sz="2800" u="sng" dirty="0" smtClean="0"/>
              <a:t> </a:t>
            </a:r>
            <a:r>
              <a:rPr lang="en-GB" sz="2800" dirty="0" smtClean="0"/>
              <a:t> Accessed </a:t>
            </a:r>
            <a:r>
              <a:rPr lang="en-GB" sz="2800" dirty="0"/>
              <a:t>Saturday 7</a:t>
            </a:r>
            <a:r>
              <a:rPr lang="en-GB" sz="2800" baseline="30000" dirty="0"/>
              <a:t>th</a:t>
            </a:r>
            <a:r>
              <a:rPr lang="en-GB" sz="2800" dirty="0"/>
              <a:t> October 2017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 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riting is “writing down” or “writing up”.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505200"/>
            <a:ext cx="6902277" cy="22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 #2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riting is straightforward.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08860"/>
              </p:ext>
            </p:extLst>
          </p:nvPr>
        </p:nvGraphicFramePr>
        <p:xfrm>
          <a:off x="685800" y="2133600"/>
          <a:ext cx="7086600" cy="449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hoto Editor Photo" r:id="rId4" imgW="10612331" imgH="6733333" progId="MSPhotoEd.3">
                  <p:embed/>
                </p:oleObj>
              </mc:Choice>
              <mc:Fallback>
                <p:oleObj name="Photo Editor Photo" r:id="rId4" imgW="10612331" imgH="673333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7086600" cy="4496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 #3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2438400" cy="1877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976091"/>
            <a:ext cx="2581275" cy="1771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Writing is primarily an individual activity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1894523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36" y="295146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55153"/>
            <a:ext cx="2757673" cy="18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 #4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Writing is something we should have mastered at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3695197" cy="2452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2914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 #5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Writing is the product of inspiration.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348318"/>
            <a:ext cx="2345162" cy="3033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09091"/>
            <a:ext cx="2405486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smtClean="0"/>
              <a:t>“Writing isn’t a purely imaginative activity. It’s highly strategic from the start to the end.”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7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1341</Words>
  <Application>Microsoft Office PowerPoint</Application>
  <PresentationFormat>On-screen Show (4:3)</PresentationFormat>
  <Paragraphs>182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MV Boli</vt:lpstr>
      <vt:lpstr>Office Theme</vt:lpstr>
      <vt:lpstr>Photo Editor Photo</vt:lpstr>
      <vt:lpstr>Dealing with writer’s block</vt:lpstr>
      <vt:lpstr>Aims of the session</vt:lpstr>
      <vt:lpstr>Writer’s Block – unhelpful metaphors?</vt:lpstr>
      <vt:lpstr>Myth #1</vt:lpstr>
      <vt:lpstr>Myth #2</vt:lpstr>
      <vt:lpstr>Myth #3</vt:lpstr>
      <vt:lpstr>Myth #4</vt:lpstr>
      <vt:lpstr>Myth #5</vt:lpstr>
      <vt:lpstr>PowerPoint Presentation</vt:lpstr>
      <vt:lpstr>Myth #6</vt:lpstr>
      <vt:lpstr>Probably not a myth</vt:lpstr>
      <vt:lpstr>So…is it ‘writer’s block’?</vt:lpstr>
      <vt:lpstr>Discussion: What does writer’s block feel like?</vt:lpstr>
      <vt:lpstr>Feeling blocked…</vt:lpstr>
      <vt:lpstr>Discussion: What causes writer’s block for you?</vt:lpstr>
      <vt:lpstr>What’s causing the problem?</vt:lpstr>
      <vt:lpstr>Discussion: How do you respond to writer’s block? </vt:lpstr>
      <vt:lpstr>Some positive responses</vt:lpstr>
      <vt:lpstr>More ideas…</vt:lpstr>
      <vt:lpstr>Strategies to try</vt:lpstr>
      <vt:lpstr>Free writing</vt:lpstr>
      <vt:lpstr>Free writing topics</vt:lpstr>
      <vt:lpstr>Writing to prompts</vt:lpstr>
      <vt:lpstr>Examples of prompts</vt:lpstr>
      <vt:lpstr>Distil</vt:lpstr>
      <vt:lpstr>Outline</vt:lpstr>
      <vt:lpstr>Oral rehearsal/discussion</vt:lpstr>
      <vt:lpstr>PowerPoint Presentation</vt:lpstr>
      <vt:lpstr>Write under one heading or section of your outline</vt:lpstr>
      <vt:lpstr>Review prompts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writer’s block</dc:title>
  <dc:creator>Craig</dc:creator>
  <cp:lastModifiedBy>Anne.Foward</cp:lastModifiedBy>
  <cp:revision>33</cp:revision>
  <cp:lastPrinted>2017-05-15T15:59:22Z</cp:lastPrinted>
  <dcterms:created xsi:type="dcterms:W3CDTF">2017-05-15T14:22:53Z</dcterms:created>
  <dcterms:modified xsi:type="dcterms:W3CDTF">2017-10-11T08:42:56Z</dcterms:modified>
</cp:coreProperties>
</file>