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1" r:id="rId3"/>
    <p:sldId id="262" r:id="rId4"/>
    <p:sldId id="265" r:id="rId5"/>
    <p:sldId id="259" r:id="rId6"/>
    <p:sldId id="263" r:id="rId7"/>
    <p:sldId id="264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84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10ECE-1BEC-4ADE-BE8C-12CBEEA550FE}" type="datetimeFigureOut">
              <a:rPr lang="en-GB" smtClean="0"/>
              <a:t>05/06/2019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97EFE-F8D3-495C-86CF-897F6CAC47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97378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10ECE-1BEC-4ADE-BE8C-12CBEEA550FE}" type="datetimeFigureOut">
              <a:rPr lang="en-GB" smtClean="0"/>
              <a:t>05/06/2019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97EFE-F8D3-495C-86CF-897F6CAC47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93625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10ECE-1BEC-4ADE-BE8C-12CBEEA550FE}" type="datetimeFigureOut">
              <a:rPr lang="en-GB" smtClean="0"/>
              <a:t>05/06/2019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97EFE-F8D3-495C-86CF-897F6CAC47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0788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10ECE-1BEC-4ADE-BE8C-12CBEEA550FE}" type="datetimeFigureOut">
              <a:rPr lang="en-GB" smtClean="0"/>
              <a:t>05/06/2019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97EFE-F8D3-495C-86CF-897F6CAC47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29612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10ECE-1BEC-4ADE-BE8C-12CBEEA550FE}" type="datetimeFigureOut">
              <a:rPr lang="en-GB" smtClean="0"/>
              <a:t>05/06/2019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97EFE-F8D3-495C-86CF-897F6CAC47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1993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10ECE-1BEC-4ADE-BE8C-12CBEEA550FE}" type="datetimeFigureOut">
              <a:rPr lang="en-GB" smtClean="0"/>
              <a:t>05/06/2019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97EFE-F8D3-495C-86CF-897F6CAC47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12482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10ECE-1BEC-4ADE-BE8C-12CBEEA550FE}" type="datetimeFigureOut">
              <a:rPr lang="en-GB" smtClean="0"/>
              <a:t>05/06/2019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97EFE-F8D3-495C-86CF-897F6CAC47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96560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10ECE-1BEC-4ADE-BE8C-12CBEEA550FE}" type="datetimeFigureOut">
              <a:rPr lang="en-GB" smtClean="0"/>
              <a:t>05/06/2019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97EFE-F8D3-495C-86CF-897F6CAC47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1684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10ECE-1BEC-4ADE-BE8C-12CBEEA550FE}" type="datetimeFigureOut">
              <a:rPr lang="en-GB" smtClean="0"/>
              <a:t>05/06/2019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97EFE-F8D3-495C-86CF-897F6CAC47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73173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10ECE-1BEC-4ADE-BE8C-12CBEEA550FE}" type="datetimeFigureOut">
              <a:rPr lang="en-GB" smtClean="0"/>
              <a:t>05/06/2019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97EFE-F8D3-495C-86CF-897F6CAC47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66010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10ECE-1BEC-4ADE-BE8C-12CBEEA550FE}" type="datetimeFigureOut">
              <a:rPr lang="en-GB" smtClean="0"/>
              <a:t>05/06/2019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97EFE-F8D3-495C-86CF-897F6CAC47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02862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010ECE-1BEC-4ADE-BE8C-12CBEEA550FE}" type="datetimeFigureOut">
              <a:rPr lang="en-GB" smtClean="0"/>
              <a:t>05/06/2019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E97EFE-F8D3-495C-86CF-897F6CAC47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8708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insightshare.org/" TargetMode="External"/><Relationship Id="rId3" Type="http://schemas.openxmlformats.org/officeDocument/2006/relationships/image" Target="../media/image5.jpeg"/><Relationship Id="rId7" Type="http://schemas.openxmlformats.org/officeDocument/2006/relationships/hyperlink" Target="http://www.flinders.edu.au/sabs/fippm-c4c-files/All%20about%20Photovoice.pdf" TargetMode="External"/><Relationship Id="rId12" Type="http://schemas.openxmlformats.org/officeDocument/2006/relationships/hyperlink" Target="http://www.tandfonline.com.libezproxy.open.ac.uk/doi/full/10.1080/01436597.2014.893482?scroll=top&amp;needAccess=true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theworldcafe.com/wp-content/uploads/2015/07/Cafe-To-Go-Revised.pdf" TargetMode="External"/><Relationship Id="rId11" Type="http://schemas.openxmlformats.org/officeDocument/2006/relationships/hyperlink" Target="https://www.amazon.com/Participation-New-Tyranny-Bill-Cooke/dp/1856497941" TargetMode="External"/><Relationship Id="rId5" Type="http://schemas.openxmlformats.org/officeDocument/2006/relationships/hyperlink" Target="http://www.tandfonline.com.libezproxy.open.ac.uk/doi/pdf/10.1080/01944366908977225?needAccess=true" TargetMode="External"/><Relationship Id="rId10" Type="http://schemas.openxmlformats.org/officeDocument/2006/relationships/hyperlink" Target="http://oro.open.ac.uk/33069/1/Running_head.pdf" TargetMode="External"/><Relationship Id="rId4" Type="http://schemas.openxmlformats.org/officeDocument/2006/relationships/hyperlink" Target="http://www.qualitative-research.net/index.php/fqs/article/view/1801/3335" TargetMode="External"/><Relationship Id="rId9" Type="http://schemas.openxmlformats.org/officeDocument/2006/relationships/hyperlink" Target="http://differentkindofteacher.blogspot.co.uk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alison.buckler@open.ac.uk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3.bp.blogspot.com/-7IAaxHQ_sZk/VP6NmNHlQjI/AAAAAAAAAHc/Klfr65H8F9Y/s1600/P103053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0913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10" descr="Image result for the open universit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6677" y="160971"/>
            <a:ext cx="1003746" cy="776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844663" y="2486012"/>
            <a:ext cx="334733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/>
              <a:t>Introduction to participatory research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842518" y="5847009"/>
            <a:ext cx="27947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Dr Alison Buckler</a:t>
            </a:r>
          </a:p>
          <a:p>
            <a:r>
              <a:rPr lang="en-GB" b="1" dirty="0"/>
              <a:t>alison.buckler@open.ac.uk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842518" y="4893564"/>
            <a:ext cx="29545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Wednesday 5</a:t>
            </a:r>
            <a:r>
              <a:rPr lang="en-GB" sz="2000" baseline="30000" dirty="0"/>
              <a:t>th</a:t>
            </a:r>
            <a:r>
              <a:rPr lang="en-GB" sz="2000" dirty="0"/>
              <a:t> June 2019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842518" y="5262234"/>
            <a:ext cx="25113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Stuart Hall Building Conference Room</a:t>
            </a:r>
          </a:p>
        </p:txBody>
      </p:sp>
    </p:spTree>
    <p:extLst>
      <p:ext uri="{BB962C8B-B14F-4D97-AF65-F5344CB8AC3E}">
        <p14:creationId xmlns:p14="http://schemas.microsoft.com/office/powerpoint/2010/main" val="4147436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0" descr="Image result for the open universit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6677" y="160971"/>
            <a:ext cx="1003746" cy="776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P102063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00" t="7382" r="49367" b="37770"/>
          <a:stretch>
            <a:fillRect/>
          </a:stretch>
        </p:blipFill>
        <p:spPr bwMode="auto">
          <a:xfrm flipH="1">
            <a:off x="-2" y="0"/>
            <a:ext cx="4971246" cy="6869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525037" y="1137109"/>
            <a:ext cx="52030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/>
              <a:t>Order of session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525037" y="1983347"/>
            <a:ext cx="650401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/>
              <a:t>Introduction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/>
              <a:t>World Café Exercise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/>
              <a:t>Participatory research data-generation activity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/>
              <a:t>Presentations and discussion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/>
              <a:t>Wrap-up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i="1" dirty="0"/>
              <a:t>(optional screening of participatory video film)</a:t>
            </a:r>
          </a:p>
        </p:txBody>
      </p:sp>
    </p:spTree>
    <p:extLst>
      <p:ext uri="{BB962C8B-B14F-4D97-AF65-F5344CB8AC3E}">
        <p14:creationId xmlns:p14="http://schemas.microsoft.com/office/powerpoint/2010/main" val="36785642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0" descr="Image result for the open universit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6677" y="160971"/>
            <a:ext cx="1003746" cy="776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5" descr="0415002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80" t="33218" b="17993"/>
          <a:stretch>
            <a:fillRect/>
          </a:stretch>
        </p:blipFill>
        <p:spPr bwMode="auto">
          <a:xfrm>
            <a:off x="0" y="3441688"/>
            <a:ext cx="12192000" cy="4345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70455" y="701415"/>
            <a:ext cx="83841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World Café Exercise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70455" y="1414007"/>
            <a:ext cx="1098567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/>
              <a:t>Developing a collaboratively generated understanding of participatory research</a:t>
            </a:r>
          </a:p>
        </p:txBody>
      </p:sp>
    </p:spTree>
    <p:extLst>
      <p:ext uri="{BB962C8B-B14F-4D97-AF65-F5344CB8AC3E}">
        <p14:creationId xmlns:p14="http://schemas.microsoft.com/office/powerpoint/2010/main" val="17894275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0" descr="Image result for the open universit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6677" y="160971"/>
            <a:ext cx="1003746" cy="776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70455" y="701415"/>
            <a:ext cx="83841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World Café Exercise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70455" y="1414007"/>
            <a:ext cx="1098567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/>
              <a:t>Developing a collaboratively generated understanding of participatory research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10746" y="3303373"/>
            <a:ext cx="974536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Prompt questions:</a:t>
            </a:r>
          </a:p>
          <a:p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What kinds of skills and commitments do participatory researchers need?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What activities / strategies could you use to engage participants / generate data? </a:t>
            </a:r>
            <a:r>
              <a:rPr lang="en-GB" i="1" dirty="0"/>
              <a:t>(think about before, during and after the research. What logistical / social / cultural factors need to be considered?)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What are the potential advantages and risks of participatory research? </a:t>
            </a:r>
            <a:r>
              <a:rPr lang="en-GB" i="1" dirty="0"/>
              <a:t>(for both researchers and communities)</a:t>
            </a:r>
          </a:p>
        </p:txBody>
      </p:sp>
    </p:spTree>
    <p:extLst>
      <p:ext uri="{BB962C8B-B14F-4D97-AF65-F5344CB8AC3E}">
        <p14:creationId xmlns:p14="http://schemas.microsoft.com/office/powerpoint/2010/main" val="7010800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51178" y="1645088"/>
            <a:ext cx="1124586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Top tips for being a PhD student at the Open University</a:t>
            </a:r>
            <a:endParaRPr lang="en-GB" sz="6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551178" y="514295"/>
            <a:ext cx="111299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Engaging with participatory approaches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51178" y="4453835"/>
            <a:ext cx="588396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Group 1: Photo voice</a:t>
            </a:r>
          </a:p>
          <a:p>
            <a:r>
              <a:rPr lang="en-GB" sz="2000" dirty="0"/>
              <a:t>Group 2: Podcast</a:t>
            </a:r>
          </a:p>
          <a:p>
            <a:r>
              <a:rPr lang="en-GB" sz="2000" dirty="0"/>
              <a:t>Group 3: Tactile modelling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51178" y="5705340"/>
            <a:ext cx="10202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/>
              <a:t>You have 15 minutes to complete your task. Each group should prepare a 2-minute presentation in response to the prompt. More details on your task-sheet.</a:t>
            </a:r>
          </a:p>
        </p:txBody>
      </p:sp>
      <p:pic>
        <p:nvPicPr>
          <p:cNvPr id="9" name="Picture 10" descr="Image result for the open universit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6677" y="160971"/>
            <a:ext cx="1003746" cy="776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30473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0" descr="Image result for the open universit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6677" y="160971"/>
            <a:ext cx="1003746" cy="776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041400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35500" cy="684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199668" y="287476"/>
            <a:ext cx="47136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/>
              <a:t>Further reading / useful links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199668" y="937202"/>
            <a:ext cx="6117464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/>
              <a:t>Participatory research methods: a methodological approach in motion </a:t>
            </a:r>
            <a:r>
              <a:rPr lang="en-GB" sz="1200" i="1" dirty="0"/>
              <a:t>(comprehensive introductory text)</a:t>
            </a:r>
          </a:p>
          <a:p>
            <a:r>
              <a:rPr lang="en-GB" sz="1200" dirty="0">
                <a:hlinkClick r:id="rId4"/>
              </a:rPr>
              <a:t>http://</a:t>
            </a:r>
            <a:r>
              <a:rPr lang="en-GB" sz="1200" dirty="0" err="1">
                <a:hlinkClick r:id="rId4"/>
              </a:rPr>
              <a:t>www.qualitative-research.net</a:t>
            </a:r>
            <a:r>
              <a:rPr lang="en-GB" sz="1200" dirty="0">
                <a:hlinkClick r:id="rId4"/>
              </a:rPr>
              <a:t>/</a:t>
            </a:r>
            <a:r>
              <a:rPr lang="en-GB" sz="1200" dirty="0" err="1">
                <a:hlinkClick r:id="rId4"/>
              </a:rPr>
              <a:t>index.php</a:t>
            </a:r>
            <a:r>
              <a:rPr lang="en-GB" sz="1200" dirty="0">
                <a:hlinkClick r:id="rId4"/>
              </a:rPr>
              <a:t>/</a:t>
            </a:r>
            <a:r>
              <a:rPr lang="en-GB" sz="1200" dirty="0" err="1">
                <a:hlinkClick r:id="rId4"/>
              </a:rPr>
              <a:t>fqs</a:t>
            </a:r>
            <a:r>
              <a:rPr lang="en-GB" sz="1200" dirty="0">
                <a:hlinkClick r:id="rId4"/>
              </a:rPr>
              <a:t>/article/view/1801/3335</a:t>
            </a:r>
            <a:r>
              <a:rPr lang="en-GB" sz="1200" dirty="0"/>
              <a:t> </a:t>
            </a:r>
          </a:p>
          <a:p>
            <a:endParaRPr lang="en-GB" sz="1200" b="1" dirty="0"/>
          </a:p>
          <a:p>
            <a:r>
              <a:rPr lang="en-GB" sz="1200" b="1" dirty="0"/>
              <a:t>A Ladder of Citizen Participation </a:t>
            </a:r>
            <a:r>
              <a:rPr lang="en-GB" sz="1200" i="1" dirty="0"/>
              <a:t>(influential text: </a:t>
            </a:r>
            <a:r>
              <a:rPr lang="en-GB" sz="1200" i="1" dirty="0" err="1"/>
              <a:t>Arnstein</a:t>
            </a:r>
            <a:r>
              <a:rPr lang="en-GB" sz="1200" i="1" dirty="0"/>
              <a:t> 1969) </a:t>
            </a:r>
            <a:r>
              <a:rPr lang="en-GB" sz="1200" dirty="0">
                <a:hlinkClick r:id="rId5"/>
              </a:rPr>
              <a:t>http://www.tandfonline.com.libezproxy.open.ac.uk/doi/pdf/10.1080/01944366908977225?needAccess=true</a:t>
            </a:r>
            <a:r>
              <a:rPr lang="en-GB" sz="1200" dirty="0"/>
              <a:t> </a:t>
            </a:r>
          </a:p>
          <a:p>
            <a:endParaRPr lang="en-GB" sz="1200" dirty="0"/>
          </a:p>
          <a:p>
            <a:r>
              <a:rPr lang="en-GB" sz="1200" b="1" dirty="0"/>
              <a:t>Quick reference guide for hosting World Cafes</a:t>
            </a:r>
            <a:r>
              <a:rPr lang="en-GB" sz="1200" dirty="0"/>
              <a:t> </a:t>
            </a:r>
            <a:r>
              <a:rPr lang="en-GB" sz="1200" dirty="0">
                <a:hlinkClick r:id="rId6"/>
              </a:rPr>
              <a:t>http://www.theworldcafe.com/wp-content/uploads/2015/07/Cafe-To-Go-Revised.pdf</a:t>
            </a:r>
            <a:endParaRPr lang="en-GB" sz="1200" dirty="0"/>
          </a:p>
          <a:p>
            <a:endParaRPr lang="en-GB" sz="1200" dirty="0"/>
          </a:p>
          <a:p>
            <a:r>
              <a:rPr lang="en-GB" sz="1200" b="1" dirty="0" err="1"/>
              <a:t>Photovoice</a:t>
            </a:r>
            <a:r>
              <a:rPr lang="en-GB" sz="1200" b="1" dirty="0"/>
              <a:t> </a:t>
            </a:r>
            <a:r>
              <a:rPr lang="en-GB" sz="1200" i="1" dirty="0"/>
              <a:t>(helpful, brief overview)</a:t>
            </a:r>
            <a:r>
              <a:rPr lang="en-GB" sz="1200" dirty="0"/>
              <a:t> </a:t>
            </a:r>
            <a:r>
              <a:rPr lang="en-GB" sz="1200" dirty="0">
                <a:hlinkClick r:id="rId7"/>
              </a:rPr>
              <a:t>http://www.flinders.edu.au/sabs/fippm-c4c-files/All%20about%20Photovoice.pdf</a:t>
            </a:r>
            <a:r>
              <a:rPr lang="en-GB" sz="1200" dirty="0"/>
              <a:t> </a:t>
            </a:r>
          </a:p>
          <a:p>
            <a:endParaRPr lang="en-GB" sz="1200" b="1" dirty="0"/>
          </a:p>
          <a:p>
            <a:r>
              <a:rPr lang="en-GB" sz="1200" b="1" dirty="0"/>
              <a:t>Insight Share </a:t>
            </a:r>
            <a:r>
              <a:rPr lang="en-GB" sz="1200" i="1" dirty="0"/>
              <a:t>(participatory video methods and resources) </a:t>
            </a:r>
            <a:r>
              <a:rPr lang="en-GB" sz="1200" dirty="0">
                <a:hlinkClick r:id="rId8"/>
              </a:rPr>
              <a:t>http://insightshare.org/</a:t>
            </a:r>
            <a:r>
              <a:rPr lang="en-GB" sz="1200" dirty="0"/>
              <a:t> </a:t>
            </a:r>
          </a:p>
          <a:p>
            <a:endParaRPr lang="en-GB" sz="1200" dirty="0"/>
          </a:p>
          <a:p>
            <a:r>
              <a:rPr lang="en-GB" sz="1200" b="1" dirty="0"/>
              <a:t>‘A different kind of teacher’ </a:t>
            </a:r>
            <a:r>
              <a:rPr lang="en-GB" sz="1200" i="1" dirty="0"/>
              <a:t>(blog from an OU-funded participatory video project in Malawi) </a:t>
            </a:r>
            <a:r>
              <a:rPr lang="en-GB" sz="1200" i="1" dirty="0">
                <a:hlinkClick r:id="rId9"/>
              </a:rPr>
              <a:t>http://differentkindofteacher.blogspot.co.uk/</a:t>
            </a:r>
            <a:r>
              <a:rPr lang="en-GB" sz="1200" i="1" dirty="0"/>
              <a:t> </a:t>
            </a:r>
          </a:p>
          <a:p>
            <a:endParaRPr lang="en-GB" sz="1200" i="1" dirty="0"/>
          </a:p>
          <a:p>
            <a:r>
              <a:rPr lang="en-GB" sz="1200" b="1" dirty="0"/>
              <a:t>Defining participatory video in practice </a:t>
            </a:r>
            <a:r>
              <a:rPr lang="en-GB" sz="1200" i="1" dirty="0"/>
              <a:t>(High et al 2012) </a:t>
            </a:r>
            <a:r>
              <a:rPr lang="en-GB" sz="1200" i="1" dirty="0">
                <a:hlinkClick r:id="rId10"/>
              </a:rPr>
              <a:t>http://oro.open.ac.uk/33069/1/Running_head.pdf</a:t>
            </a:r>
            <a:r>
              <a:rPr lang="en-GB" sz="1200" i="1" dirty="0"/>
              <a:t> </a:t>
            </a:r>
          </a:p>
          <a:p>
            <a:endParaRPr lang="en-GB" sz="1200" b="1" dirty="0"/>
          </a:p>
          <a:p>
            <a:r>
              <a:rPr lang="en-GB" sz="1200" b="1" dirty="0"/>
              <a:t>Participation: the new tyranny? </a:t>
            </a:r>
            <a:r>
              <a:rPr lang="en-GB" sz="1200" i="1" dirty="0"/>
              <a:t>(well-cited critique of participatory practice: Cooke and </a:t>
            </a:r>
            <a:r>
              <a:rPr lang="en-GB" sz="1200" i="1" dirty="0" err="1"/>
              <a:t>Korthari</a:t>
            </a:r>
            <a:r>
              <a:rPr lang="en-GB" sz="1200" i="1" dirty="0"/>
              <a:t> 2001) </a:t>
            </a:r>
            <a:r>
              <a:rPr lang="en-GB" sz="1200" dirty="0">
                <a:hlinkClick r:id="rId11"/>
              </a:rPr>
              <a:t>https://www.amazon.com/Participation-New-Tyranny-Bill-Cooke/dp/1856497941</a:t>
            </a:r>
            <a:r>
              <a:rPr lang="en-GB" sz="1200" dirty="0"/>
              <a:t> </a:t>
            </a:r>
          </a:p>
          <a:p>
            <a:endParaRPr lang="en-GB" sz="1200" dirty="0"/>
          </a:p>
          <a:p>
            <a:r>
              <a:rPr lang="en-GB" sz="1200" b="1" dirty="0"/>
              <a:t>Indigenous voices and the making of the post-2015 development agenda: the recurring tyranny of participation</a:t>
            </a:r>
            <a:r>
              <a:rPr lang="en-GB" sz="1200" dirty="0"/>
              <a:t> </a:t>
            </a:r>
            <a:r>
              <a:rPr lang="en-GB" sz="1200" i="1" dirty="0"/>
              <a:t>(contemporary application of Cooke and Kothari’s critique to global development planning: Enns, </a:t>
            </a:r>
            <a:r>
              <a:rPr lang="en-GB" sz="1200" i="1" dirty="0" err="1"/>
              <a:t>Bersaglio</a:t>
            </a:r>
            <a:r>
              <a:rPr lang="en-GB" sz="1200" i="1" dirty="0"/>
              <a:t> and </a:t>
            </a:r>
            <a:r>
              <a:rPr lang="en-GB" sz="1200" i="1" dirty="0" err="1"/>
              <a:t>Kepe</a:t>
            </a:r>
            <a:r>
              <a:rPr lang="en-GB" sz="1200" i="1" dirty="0"/>
              <a:t> 2014) </a:t>
            </a:r>
            <a:r>
              <a:rPr lang="en-GB" sz="1200" dirty="0">
                <a:hlinkClick r:id="rId12"/>
              </a:rPr>
              <a:t>http://www.tandfonline.com.libezproxy.open.ac.uk/doi/full/10.1080/01436597.2014.893482?scroll=top&amp;needAccess=true</a:t>
            </a:r>
            <a:r>
              <a:rPr lang="en-GB" sz="1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162277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2.bp.blogspot.com/-sVeZIvH2zgE/VP6NR6oup_I/AAAAAAAAAG0/FOjYySz3qF0/s1600/P101033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31" r="2831"/>
          <a:stretch/>
        </p:blipFill>
        <p:spPr bwMode="auto">
          <a:xfrm>
            <a:off x="12879" y="0"/>
            <a:ext cx="656822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864439" y="386366"/>
            <a:ext cx="48810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/>
              <a:t>Optional extra tasks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864439" y="862885"/>
            <a:ext cx="45333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i="1" dirty="0"/>
              <a:t>If you are interested in exploring some of the ideas further, write a short, reflective response (around 250 words) to one (or more if you like!) of the following questions. If you would like to share and discuss these with me I would be more than happy (send to </a:t>
            </a:r>
            <a:r>
              <a:rPr lang="en-GB" sz="1200" i="1" dirty="0">
                <a:hlinkClick r:id="rId3"/>
              </a:rPr>
              <a:t>alison.buckler@open.ac.uk</a:t>
            </a:r>
            <a:r>
              <a:rPr lang="en-GB" sz="1200" i="1" dirty="0"/>
              <a:t>) but this too is entirely optional.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864439" y="1944710"/>
            <a:ext cx="4636395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Do you think participatory approaches might be helpful in your research? How could you use them?</a:t>
            </a:r>
          </a:p>
          <a:p>
            <a:endParaRPr lang="en-GB" sz="1400" dirty="0"/>
          </a:p>
          <a:p>
            <a:r>
              <a:rPr lang="en-GB" sz="1400" dirty="0"/>
              <a:t>Read about the ‘tyranny of participation’ (see further reading). How are the risks particularly relevant for PhD students?</a:t>
            </a:r>
          </a:p>
          <a:p>
            <a:endParaRPr lang="en-GB" sz="1400" dirty="0"/>
          </a:p>
          <a:p>
            <a:r>
              <a:rPr lang="en-GB" sz="1400" dirty="0"/>
              <a:t>Do you speak (or will you be researching in) another language? What word/s would you use to describe / depict participatory research?</a:t>
            </a:r>
          </a:p>
          <a:p>
            <a:endParaRPr lang="en-GB" sz="1400" dirty="0"/>
          </a:p>
          <a:p>
            <a:r>
              <a:rPr lang="en-GB" sz="1400" dirty="0"/>
              <a:t>Compare </a:t>
            </a:r>
            <a:r>
              <a:rPr lang="en-GB" sz="1400" dirty="0" err="1"/>
              <a:t>Arnstein’s</a:t>
            </a:r>
            <a:r>
              <a:rPr lang="en-GB" sz="1400" dirty="0"/>
              <a:t> (1969) ladder of participation with Pretty’s (1995) typology of participation. Which do you think is most relevant to your work?</a:t>
            </a:r>
          </a:p>
          <a:p>
            <a:endParaRPr lang="en-GB" sz="1400" dirty="0"/>
          </a:p>
          <a:p>
            <a:r>
              <a:rPr lang="en-GB" sz="1400" dirty="0"/>
              <a:t>Think about the suggestion of the Sudanese professor to use a professional (Sudanese) photographer to take the photos instead of the teachers. Would that have been more or less aligned with the principles of participatory research than the actual research plan?</a:t>
            </a:r>
          </a:p>
          <a:p>
            <a:endParaRPr lang="en-GB" dirty="0"/>
          </a:p>
        </p:txBody>
      </p:sp>
      <p:pic>
        <p:nvPicPr>
          <p:cNvPr id="6" name="Picture 10" descr="Image result for the open university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6677" y="160971"/>
            <a:ext cx="1003746" cy="776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44945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12083</TotalTime>
  <Words>709</Words>
  <Application>Microsoft Office PowerPoint</Application>
  <PresentationFormat>Widescreen</PresentationFormat>
  <Paragraphs>57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The Open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Alison.Buckler</dc:creator>
  <cp:lastModifiedBy>Alison.Buckler</cp:lastModifiedBy>
  <cp:revision>27</cp:revision>
  <dcterms:created xsi:type="dcterms:W3CDTF">2018-01-30T13:45:22Z</dcterms:created>
  <dcterms:modified xsi:type="dcterms:W3CDTF">2019-06-05T15:29:27Z</dcterms:modified>
</cp:coreProperties>
</file>