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14"/>
  </p:notesMasterIdLst>
  <p:sldIdLst>
    <p:sldId id="258" r:id="rId3"/>
    <p:sldId id="261" r:id="rId4"/>
    <p:sldId id="263" r:id="rId5"/>
    <p:sldId id="264" r:id="rId6"/>
    <p:sldId id="262" r:id="rId7"/>
    <p:sldId id="266" r:id="rId8"/>
    <p:sldId id="269" r:id="rId9"/>
    <p:sldId id="268" r:id="rId10"/>
    <p:sldId id="267" r:id="rId11"/>
    <p:sldId id="265" r:id="rId12"/>
    <p:sldId id="257" r:id="rId13"/>
  </p:sldIdLst>
  <p:sldSz cx="10460038" cy="7561263"/>
  <p:notesSz cx="6350000" cy="9474200"/>
  <p:defaultTextStyle>
    <a:defPPr>
      <a:defRPr lang="en-GB"/>
    </a:defPPr>
    <a:lvl1pPr algn="l" rtl="0" fontAlgn="base">
      <a:spcBef>
        <a:spcPct val="0"/>
      </a:spcBef>
      <a:spcAft>
        <a:spcPct val="0"/>
      </a:spcAft>
      <a:defRPr sz="3000" kern="1200">
        <a:solidFill>
          <a:srgbClr val="E3284A"/>
        </a:solidFill>
        <a:latin typeface="Arial" charset="0"/>
        <a:ea typeface="+mn-ea"/>
        <a:cs typeface="+mn-cs"/>
      </a:defRPr>
    </a:lvl1pPr>
    <a:lvl2pPr marL="457200" algn="l" rtl="0" fontAlgn="base">
      <a:spcBef>
        <a:spcPct val="0"/>
      </a:spcBef>
      <a:spcAft>
        <a:spcPct val="0"/>
      </a:spcAft>
      <a:defRPr sz="3000" kern="1200">
        <a:solidFill>
          <a:srgbClr val="E3284A"/>
        </a:solidFill>
        <a:latin typeface="Arial" charset="0"/>
        <a:ea typeface="+mn-ea"/>
        <a:cs typeface="+mn-cs"/>
      </a:defRPr>
    </a:lvl2pPr>
    <a:lvl3pPr marL="914400" algn="l" rtl="0" fontAlgn="base">
      <a:spcBef>
        <a:spcPct val="0"/>
      </a:spcBef>
      <a:spcAft>
        <a:spcPct val="0"/>
      </a:spcAft>
      <a:defRPr sz="3000" kern="1200">
        <a:solidFill>
          <a:srgbClr val="E3284A"/>
        </a:solidFill>
        <a:latin typeface="Arial" charset="0"/>
        <a:ea typeface="+mn-ea"/>
        <a:cs typeface="+mn-cs"/>
      </a:defRPr>
    </a:lvl3pPr>
    <a:lvl4pPr marL="1371600" algn="l" rtl="0" fontAlgn="base">
      <a:spcBef>
        <a:spcPct val="0"/>
      </a:spcBef>
      <a:spcAft>
        <a:spcPct val="0"/>
      </a:spcAft>
      <a:defRPr sz="3000" kern="1200">
        <a:solidFill>
          <a:srgbClr val="E3284A"/>
        </a:solidFill>
        <a:latin typeface="Arial" charset="0"/>
        <a:ea typeface="+mn-ea"/>
        <a:cs typeface="+mn-cs"/>
      </a:defRPr>
    </a:lvl4pPr>
    <a:lvl5pPr marL="1828800" algn="l" rtl="0" fontAlgn="base">
      <a:spcBef>
        <a:spcPct val="0"/>
      </a:spcBef>
      <a:spcAft>
        <a:spcPct val="0"/>
      </a:spcAft>
      <a:defRPr sz="3000" kern="1200">
        <a:solidFill>
          <a:srgbClr val="E3284A"/>
        </a:solidFill>
        <a:latin typeface="Arial" charset="0"/>
        <a:ea typeface="+mn-ea"/>
        <a:cs typeface="+mn-cs"/>
      </a:defRPr>
    </a:lvl5pPr>
    <a:lvl6pPr marL="2286000" algn="l" defTabSz="914400" rtl="0" eaLnBrk="1" latinLnBrk="0" hangingPunct="1">
      <a:defRPr sz="3000" kern="1200">
        <a:solidFill>
          <a:srgbClr val="E3284A"/>
        </a:solidFill>
        <a:latin typeface="Arial" charset="0"/>
        <a:ea typeface="+mn-ea"/>
        <a:cs typeface="+mn-cs"/>
      </a:defRPr>
    </a:lvl6pPr>
    <a:lvl7pPr marL="2743200" algn="l" defTabSz="914400" rtl="0" eaLnBrk="1" latinLnBrk="0" hangingPunct="1">
      <a:defRPr sz="3000" kern="1200">
        <a:solidFill>
          <a:srgbClr val="E3284A"/>
        </a:solidFill>
        <a:latin typeface="Arial" charset="0"/>
        <a:ea typeface="+mn-ea"/>
        <a:cs typeface="+mn-cs"/>
      </a:defRPr>
    </a:lvl7pPr>
    <a:lvl8pPr marL="3200400" algn="l" defTabSz="914400" rtl="0" eaLnBrk="1" latinLnBrk="0" hangingPunct="1">
      <a:defRPr sz="3000" kern="1200">
        <a:solidFill>
          <a:srgbClr val="E3284A"/>
        </a:solidFill>
        <a:latin typeface="Arial" charset="0"/>
        <a:ea typeface="+mn-ea"/>
        <a:cs typeface="+mn-cs"/>
      </a:defRPr>
    </a:lvl8pPr>
    <a:lvl9pPr marL="3657600" algn="l" defTabSz="914400" rtl="0" eaLnBrk="1" latinLnBrk="0" hangingPunct="1">
      <a:defRPr sz="3000" kern="1200">
        <a:solidFill>
          <a:srgbClr val="E3284A"/>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84A"/>
    <a:srgbClr val="EF6820"/>
    <a:srgbClr val="9FAA00"/>
    <a:srgbClr val="5C705E"/>
    <a:srgbClr val="00AFAD"/>
    <a:srgbClr val="00B1EA"/>
    <a:srgbClr val="856FB3"/>
    <a:srgbClr val="D6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5" autoAdjust="0"/>
    <p:restoredTop sz="94743" autoAdjust="0"/>
  </p:normalViewPr>
  <p:slideViewPr>
    <p:cSldViewPr>
      <p:cViewPr varScale="1">
        <p:scale>
          <a:sx n="106" d="100"/>
          <a:sy n="106" d="100"/>
        </p:scale>
        <p:origin x="-2184" y="-96"/>
      </p:cViewPr>
      <p:guideLst>
        <p:guide orient="horz" pos="2381"/>
        <p:guide pos="329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996" y="-90"/>
      </p:cViewPr>
      <p:guideLst>
        <p:guide orient="horz" pos="2984"/>
        <p:guide pos="20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51138" cy="4730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597275" y="0"/>
            <a:ext cx="2751138" cy="473075"/>
          </a:xfrm>
          <a:prstGeom prst="rect">
            <a:avLst/>
          </a:prstGeom>
        </p:spPr>
        <p:txBody>
          <a:bodyPr vert="horz" lIns="91440" tIns="45720" rIns="91440" bIns="45720" rtlCol="0"/>
          <a:lstStyle>
            <a:lvl1pPr algn="r">
              <a:defRPr sz="1200"/>
            </a:lvl1pPr>
          </a:lstStyle>
          <a:p>
            <a:fld id="{BDABBF6E-4651-4A82-B1BB-FF701B1AD92C}" type="datetimeFigureOut">
              <a:rPr lang="en-GB" smtClean="0"/>
              <a:t>02/06/2014</a:t>
            </a:fld>
            <a:endParaRPr lang="en-GB"/>
          </a:p>
        </p:txBody>
      </p:sp>
      <p:sp>
        <p:nvSpPr>
          <p:cNvPr id="4" name="Slide Image Placeholder 3"/>
          <p:cNvSpPr>
            <a:spLocks noGrp="1" noRot="1" noChangeAspect="1"/>
          </p:cNvSpPr>
          <p:nvPr>
            <p:ph type="sldImg" idx="2"/>
          </p:nvPr>
        </p:nvSpPr>
        <p:spPr>
          <a:xfrm>
            <a:off x="719138" y="711200"/>
            <a:ext cx="4911725" cy="3552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35000" y="4500563"/>
            <a:ext cx="5080000" cy="42624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99538"/>
            <a:ext cx="2751138" cy="4730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597275" y="8999538"/>
            <a:ext cx="2751138" cy="473075"/>
          </a:xfrm>
          <a:prstGeom prst="rect">
            <a:avLst/>
          </a:prstGeom>
        </p:spPr>
        <p:txBody>
          <a:bodyPr vert="horz" lIns="91440" tIns="45720" rIns="91440" bIns="45720" rtlCol="0" anchor="b"/>
          <a:lstStyle>
            <a:lvl1pPr algn="r">
              <a:defRPr sz="1200"/>
            </a:lvl1pPr>
          </a:lstStyle>
          <a:p>
            <a:fld id="{B6A25633-EAA4-455F-94D4-C7F9DC5EB52F}" type="slidenum">
              <a:rPr lang="en-GB" smtClean="0"/>
              <a:t>‹#›</a:t>
            </a:fld>
            <a:endParaRPr lang="en-GB"/>
          </a:p>
        </p:txBody>
      </p:sp>
    </p:spTree>
    <p:extLst>
      <p:ext uri="{BB962C8B-B14F-4D97-AF65-F5344CB8AC3E}">
        <p14:creationId xmlns:p14="http://schemas.microsoft.com/office/powerpoint/2010/main" val="132434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smtClean="0"/>
              <a:t>Introduce myself</a:t>
            </a:r>
          </a:p>
          <a:p>
            <a:pPr marL="171450" indent="-171450">
              <a:buFont typeface="Arial" panose="020B0604020202020204" pitchFamily="34" charset="0"/>
              <a:buChar char="•"/>
            </a:pPr>
            <a:r>
              <a:rPr lang="en-GB" b="1" dirty="0" smtClean="0"/>
              <a:t>Tell you a bit about the basis of this presentation.</a:t>
            </a:r>
          </a:p>
          <a:p>
            <a:endParaRPr lang="en-GB" dirty="0"/>
          </a:p>
          <a:p>
            <a:r>
              <a:rPr lang="en-GB" dirty="0" smtClean="0"/>
              <a:t>I’m a sociologist and I’ve researched and taught and published in the area of women’s reproductive and sexual health for nearly 20 years.</a:t>
            </a:r>
          </a:p>
          <a:p>
            <a:endParaRPr lang="en-GB" dirty="0"/>
          </a:p>
          <a:p>
            <a:r>
              <a:rPr lang="en-GB" dirty="0" smtClean="0"/>
              <a:t>This work is based on a number of projects and activities</a:t>
            </a:r>
          </a:p>
          <a:p>
            <a:endParaRPr lang="en-GB" dirty="0"/>
          </a:p>
          <a:p>
            <a:pPr marL="228600" indent="-228600">
              <a:buAutoNum type="arabicPeriod"/>
            </a:pPr>
            <a:r>
              <a:rPr lang="en-GB" dirty="0" smtClean="0"/>
              <a:t>Thematic review of the literature that focuses on pre-conception care and women’s experiences of it – particularly focusing on any qualitative  work.</a:t>
            </a:r>
          </a:p>
          <a:p>
            <a:pPr marL="228600" indent="-228600">
              <a:buAutoNum type="arabicPeriod"/>
            </a:pPr>
            <a:endParaRPr lang="en-GB" dirty="0" smtClean="0"/>
          </a:p>
          <a:p>
            <a:pPr marL="228600" indent="-228600">
              <a:buAutoNum type="arabicPeriod"/>
            </a:pPr>
            <a:r>
              <a:rPr lang="en-GB" dirty="0" smtClean="0"/>
              <a:t>Consultations with women as part of public and patient involvement in research in a hospital in the West Midlands in England.</a:t>
            </a:r>
          </a:p>
          <a:p>
            <a:pPr marL="228600" indent="-228600">
              <a:buAutoNum type="arabicPeriod"/>
            </a:pPr>
            <a:endParaRPr lang="en-GB" dirty="0" smtClean="0"/>
          </a:p>
          <a:p>
            <a:pPr marL="228600" indent="-228600">
              <a:buAutoNum type="arabicPeriod"/>
            </a:pPr>
            <a:r>
              <a:rPr lang="en-GB" dirty="0" smtClean="0"/>
              <a:t>The beginnings of a project funded by the National Institute for Health Research in the UK. The Health Technologies Assessment Programme. This project looks at the barriers and facilitators to accessing pre-conception care</a:t>
            </a:r>
          </a:p>
          <a:p>
            <a:pPr marL="228600" indent="-228600">
              <a:buAutoNum type="arabicPeriod"/>
            </a:pPr>
            <a:endParaRPr lang="en-GB" dirty="0"/>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1</a:t>
            </a:fld>
            <a:endParaRPr lang="en-GB"/>
          </a:p>
        </p:txBody>
      </p:sp>
    </p:spTree>
    <p:extLst>
      <p:ext uri="{BB962C8B-B14F-4D97-AF65-F5344CB8AC3E}">
        <p14:creationId xmlns:p14="http://schemas.microsoft.com/office/powerpoint/2010/main" val="3309124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A25633-EAA4-455F-94D4-C7F9DC5EB52F}" type="slidenum">
              <a:rPr lang="en-GB" smtClean="0"/>
              <a:t>10</a:t>
            </a:fld>
            <a:endParaRPr lang="en-GB"/>
          </a:p>
        </p:txBody>
      </p:sp>
    </p:spTree>
    <p:extLst>
      <p:ext uri="{BB962C8B-B14F-4D97-AF65-F5344CB8AC3E}">
        <p14:creationId xmlns:p14="http://schemas.microsoft.com/office/powerpoint/2010/main" val="1609098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 be really interested in your views on pre-conception care and how it can be made to work for women.</a:t>
            </a:r>
          </a:p>
          <a:p>
            <a:endParaRPr lang="en-GB" dirty="0"/>
          </a:p>
          <a:p>
            <a:r>
              <a:rPr lang="en-GB" dirty="0" smtClean="0"/>
              <a:t>To inform the NIHR study starting this month on the barriers and facilitators to pre-conception care.</a:t>
            </a: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11</a:t>
            </a:fld>
            <a:endParaRPr lang="en-GB"/>
          </a:p>
        </p:txBody>
      </p:sp>
    </p:spTree>
    <p:extLst>
      <p:ext uri="{BB962C8B-B14F-4D97-AF65-F5344CB8AC3E}">
        <p14:creationId xmlns:p14="http://schemas.microsoft.com/office/powerpoint/2010/main" val="14579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approaches are ecological, in that they take a whole systems approach, but they seek to place women at the centre of the approach.</a:t>
            </a:r>
          </a:p>
          <a:p>
            <a:endParaRPr lang="en-GB" dirty="0"/>
          </a:p>
          <a:p>
            <a:r>
              <a:rPr lang="en-GB" dirty="0" smtClean="0"/>
              <a:t>Other approaches are based on a lifecycle or life course perspective. This approach considers women within the context of their various life stages and sees pre-conception care as something that can take place well before conception and pregnancy and between and during pregnancies.</a:t>
            </a:r>
          </a:p>
          <a:p>
            <a:endParaRPr lang="en-GB" dirty="0"/>
          </a:p>
          <a:p>
            <a:r>
              <a:rPr lang="en-GB" dirty="0" smtClean="0"/>
              <a:t>In a nutshell, there is considerable clinical evidence – and agreement – that pre-conception care would be beneficial to women and children when women have pre-existing diabetes or have had diabetes in a previous pregnancy. And that it would – ultimately – reduce the financial burden on health services.</a:t>
            </a: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2</a:t>
            </a:fld>
            <a:endParaRPr lang="en-GB"/>
          </a:p>
        </p:txBody>
      </p:sp>
    </p:spTree>
    <p:extLst>
      <p:ext uri="{BB962C8B-B14F-4D97-AF65-F5344CB8AC3E}">
        <p14:creationId xmlns:p14="http://schemas.microsoft.com/office/powerpoint/2010/main" val="115160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although pre-conception care is considered to be a ‘good thing’ –a bit like motherhood and apple pie – there are many criticisms of pre-conception care.</a:t>
            </a:r>
          </a:p>
          <a:p>
            <a:endParaRPr lang="en-GB" dirty="0"/>
          </a:p>
          <a:p>
            <a:r>
              <a:rPr lang="en-GB" dirty="0" smtClean="0"/>
              <a:t>Pronatalist – assumed all women will and want to be mothers</a:t>
            </a:r>
          </a:p>
          <a:p>
            <a:r>
              <a:rPr lang="en-GB" dirty="0" smtClean="0"/>
              <a:t>Very narrowly framed – does not always place women within their social and cultural contexts  (and is therefore unsuccessful)</a:t>
            </a:r>
          </a:p>
          <a:p>
            <a:r>
              <a:rPr lang="en-GB" dirty="0" smtClean="0"/>
              <a:t>Adverse outcomes</a:t>
            </a:r>
          </a:p>
          <a:p>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3</a:t>
            </a:fld>
            <a:endParaRPr lang="en-GB"/>
          </a:p>
        </p:txBody>
      </p:sp>
    </p:spTree>
    <p:extLst>
      <p:ext uri="{BB962C8B-B14F-4D97-AF65-F5344CB8AC3E}">
        <p14:creationId xmlns:p14="http://schemas.microsoft.com/office/powerpoint/2010/main" val="353058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A25633-EAA4-455F-94D4-C7F9DC5EB52F}" type="slidenum">
              <a:rPr lang="en-GB" smtClean="0"/>
              <a:t>4</a:t>
            </a:fld>
            <a:endParaRPr lang="en-GB"/>
          </a:p>
        </p:txBody>
      </p:sp>
    </p:spTree>
    <p:extLst>
      <p:ext uri="{BB962C8B-B14F-4D97-AF65-F5344CB8AC3E}">
        <p14:creationId xmlns:p14="http://schemas.microsoft.com/office/powerpoint/2010/main" val="1607178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5</a:t>
            </a:fld>
            <a:endParaRPr lang="en-GB"/>
          </a:p>
        </p:txBody>
      </p:sp>
    </p:spTree>
    <p:extLst>
      <p:ext uri="{BB962C8B-B14F-4D97-AF65-F5344CB8AC3E}">
        <p14:creationId xmlns:p14="http://schemas.microsoft.com/office/powerpoint/2010/main" val="1236715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the quotes clearly show how</a:t>
            </a:r>
          </a:p>
          <a:p>
            <a:endParaRPr lang="en-GB" dirty="0"/>
          </a:p>
          <a:p>
            <a:r>
              <a:rPr lang="en-GB" dirty="0" smtClean="0"/>
              <a:t>Disease dominated</a:t>
            </a:r>
          </a:p>
          <a:p>
            <a:endParaRPr lang="en-GB" dirty="0"/>
          </a:p>
          <a:p>
            <a:r>
              <a:rPr lang="en-GB" dirty="0" smtClean="0"/>
              <a:t>Care focused on diabetes</a:t>
            </a:r>
          </a:p>
          <a:p>
            <a:endParaRPr lang="en-GB" dirty="0"/>
          </a:p>
          <a:p>
            <a:r>
              <a:rPr lang="en-GB" dirty="0" smtClean="0"/>
              <a:t>The pregnancy and the positive aspects of pregnancy were </a:t>
            </a:r>
            <a:r>
              <a:rPr lang="en-GB" dirty="0" err="1" smtClean="0"/>
              <a:t>sidelined</a:t>
            </a:r>
            <a:r>
              <a:rPr lang="en-GB" dirty="0" smtClean="0"/>
              <a:t>.</a:t>
            </a:r>
          </a:p>
          <a:p>
            <a:endParaRPr lang="en-GB" dirty="0"/>
          </a:p>
          <a:p>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6</a:t>
            </a:fld>
            <a:endParaRPr lang="en-GB"/>
          </a:p>
        </p:txBody>
      </p:sp>
    </p:spTree>
    <p:extLst>
      <p:ext uri="{BB962C8B-B14F-4D97-AF65-F5344CB8AC3E}">
        <p14:creationId xmlns:p14="http://schemas.microsoft.com/office/powerpoint/2010/main" val="1333750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Women reported positive and negative experiences of care. Here I have identified the less than good experiences. They are reasonably typical in that the quality of care – in terms of interpersonal skills and communication – was generally perceived as poor.</a:t>
            </a:r>
          </a:p>
          <a:p>
            <a:endParaRPr lang="en-GB" dirty="0"/>
          </a:p>
          <a:p>
            <a:r>
              <a:rPr lang="en-GB" dirty="0" smtClean="0"/>
              <a:t>Women were always grateful to be healthy and alive and to have a health and live baby.</a:t>
            </a:r>
          </a:p>
          <a:p>
            <a:endParaRPr lang="en-GB" dirty="0"/>
          </a:p>
          <a:p>
            <a:r>
              <a:rPr lang="en-GB" dirty="0" smtClean="0"/>
              <a:t>They were often very satisfied with the clinical aspects of care.</a:t>
            </a:r>
          </a:p>
          <a:p>
            <a:endParaRPr lang="en-GB" dirty="0"/>
          </a:p>
          <a:p>
            <a:r>
              <a:rPr lang="en-GB" dirty="0" smtClean="0"/>
              <a:t>They were not satisfied with the way in which they were treated as adults, as women, and as pregnant women.</a:t>
            </a: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7</a:t>
            </a:fld>
            <a:endParaRPr lang="en-GB"/>
          </a:p>
        </p:txBody>
      </p:sp>
    </p:spTree>
    <p:extLst>
      <p:ext uri="{BB962C8B-B14F-4D97-AF65-F5344CB8AC3E}">
        <p14:creationId xmlns:p14="http://schemas.microsoft.com/office/powerpoint/2010/main" val="1333750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Multi-disciplinary teams are widely considered a good practice approach to providing care for women with diabetes in pregnancy. All specialisms together, services and care can be integrated. Women are better supported and the service is more seamless.</a:t>
            </a:r>
          </a:p>
          <a:p>
            <a:endParaRPr lang="en-GB" dirty="0"/>
          </a:p>
          <a:p>
            <a:r>
              <a:rPr lang="en-GB" dirty="0" smtClean="0"/>
              <a:t>Judgemental. Women feel infantilised and being ‘told off’ or being told ‘what to do’ or told things they already feel that they know.</a:t>
            </a:r>
          </a:p>
          <a:p>
            <a:endParaRPr lang="en-GB" dirty="0"/>
          </a:p>
          <a:p>
            <a:r>
              <a:rPr lang="en-GB" dirty="0" smtClean="0"/>
              <a:t>They are NOT being seen as the experts of their own experiences.</a:t>
            </a:r>
          </a:p>
          <a:p>
            <a:endParaRPr lang="en-GB" dirty="0"/>
          </a:p>
          <a:p>
            <a:r>
              <a:rPr lang="en-GB" dirty="0" smtClean="0"/>
              <a:t>They are NOT being empowered.</a:t>
            </a:r>
          </a:p>
          <a:p>
            <a:endParaRPr lang="en-GB" dirty="0"/>
          </a:p>
          <a:p>
            <a:r>
              <a:rPr lang="en-GB" dirty="0" smtClean="0"/>
              <a:t>They are unlikely to be ‘compliant’ with care – if that is the intended outcome.</a:t>
            </a:r>
          </a:p>
          <a:p>
            <a:endParaRPr lang="en-GB" dirty="0"/>
          </a:p>
          <a:p>
            <a:r>
              <a:rPr lang="en-GB" dirty="0" smtClean="0"/>
              <a:t>They are not seen as active agents in their care.</a:t>
            </a: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8</a:t>
            </a:fld>
            <a:endParaRPr lang="en-GB"/>
          </a:p>
        </p:txBody>
      </p:sp>
    </p:spTree>
    <p:extLst>
      <p:ext uri="{BB962C8B-B14F-4D97-AF65-F5344CB8AC3E}">
        <p14:creationId xmlns:p14="http://schemas.microsoft.com/office/powerpoint/2010/main" val="3645293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Midwives are GOOD at placing women at the centre of care. And their focus is on normal pregnancy and birth and achieving a healthy outcome when that can be done.</a:t>
            </a:r>
          </a:p>
          <a:p>
            <a:endParaRPr lang="en-GB" dirty="0"/>
          </a:p>
          <a:p>
            <a:r>
              <a:rPr lang="en-GB" dirty="0" smtClean="0"/>
              <a:t>Care for women with pre-existing diabetes in pregnancy is increasingly provided by multi-disciplinary teams in hospital settings.</a:t>
            </a:r>
            <a:endParaRPr lang="en-GB" dirty="0"/>
          </a:p>
          <a:p>
            <a:endParaRPr lang="en-GB" dirty="0" smtClean="0"/>
          </a:p>
          <a:p>
            <a:r>
              <a:rPr lang="en-GB" dirty="0" smtClean="0"/>
              <a:t>There is a greater role for midwives within multidisciplinary teams within hospitals.</a:t>
            </a:r>
          </a:p>
          <a:p>
            <a:endParaRPr lang="en-GB" dirty="0"/>
          </a:p>
          <a:p>
            <a:r>
              <a:rPr lang="en-GB" dirty="0" smtClean="0"/>
              <a:t>Is there scope for a greater role for midwives in the community?</a:t>
            </a:r>
            <a:endParaRPr lang="en-GB" dirty="0"/>
          </a:p>
        </p:txBody>
      </p:sp>
      <p:sp>
        <p:nvSpPr>
          <p:cNvPr id="4" name="Slide Number Placeholder 3"/>
          <p:cNvSpPr>
            <a:spLocks noGrp="1"/>
          </p:cNvSpPr>
          <p:nvPr>
            <p:ph type="sldNum" sz="quarter" idx="10"/>
          </p:nvPr>
        </p:nvSpPr>
        <p:spPr/>
        <p:txBody>
          <a:bodyPr/>
          <a:lstStyle/>
          <a:p>
            <a:fld id="{B6A25633-EAA4-455F-94D4-C7F9DC5EB52F}" type="slidenum">
              <a:rPr lang="en-GB" smtClean="0"/>
              <a:t>9</a:t>
            </a:fld>
            <a:endParaRPr lang="en-GB"/>
          </a:p>
        </p:txBody>
      </p:sp>
    </p:spTree>
    <p:extLst>
      <p:ext uri="{BB962C8B-B14F-4D97-AF65-F5344CB8AC3E}">
        <p14:creationId xmlns:p14="http://schemas.microsoft.com/office/powerpoint/2010/main" val="4248527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ftr" sz="quarter" idx="3"/>
          </p:nvPr>
        </p:nvSpPr>
        <p:spPr/>
        <p:txBody>
          <a:bodyPr/>
          <a:lstStyle>
            <a:lvl1pPr>
              <a:defRPr/>
            </a:lvl1pPr>
          </a:lstStyle>
          <a:p>
            <a:endParaRPr lang="en-GB" altLang="en-US"/>
          </a:p>
        </p:txBody>
      </p:sp>
      <p:sp>
        <p:nvSpPr>
          <p:cNvPr id="5124" name="Rectangle 4"/>
          <p:cNvSpPr>
            <a:spLocks noGrp="1" noChangeArrowheads="1"/>
          </p:cNvSpPr>
          <p:nvPr>
            <p:ph type="sldNum" sz="quarter" idx="4"/>
          </p:nvPr>
        </p:nvSpPr>
        <p:spPr/>
        <p:txBody>
          <a:bodyPr/>
          <a:lstStyle>
            <a:lvl1pPr>
              <a:defRPr/>
            </a:lvl1pPr>
          </a:lstStyle>
          <a:p>
            <a:fld id="{499BCBC5-B059-418A-B38E-7DD6884D063E}" type="slidenum">
              <a:rPr lang="en-GB" altLang="en-US"/>
              <a:pPr/>
              <a:t>‹#›</a:t>
            </a:fld>
            <a:endParaRPr lang="en-GB" altLang="en-US"/>
          </a:p>
        </p:txBody>
      </p:sp>
      <p:sp>
        <p:nvSpPr>
          <p:cNvPr id="5127" name="Rectangle 7"/>
          <p:cNvSpPr>
            <a:spLocks noGrp="1" noChangeArrowheads="1"/>
          </p:cNvSpPr>
          <p:nvPr>
            <p:ph type="ctrTitle"/>
          </p:nvPr>
        </p:nvSpPr>
        <p:spPr>
          <a:xfrm>
            <a:off x="395288" y="3619500"/>
            <a:ext cx="6923087" cy="688975"/>
          </a:xfrm>
        </p:spPr>
        <p:txBody>
          <a:bodyPr anchor="t"/>
          <a:lstStyle>
            <a:lvl1pPr>
              <a:defRPr sz="4000">
                <a:solidFill>
                  <a:schemeClr val="tx1"/>
                </a:solidFill>
              </a:defRPr>
            </a:lvl1pPr>
          </a:lstStyle>
          <a:p>
            <a:pPr lvl="0"/>
            <a:r>
              <a:rPr lang="en-US" altLang="en-US" noProof="0" smtClean="0"/>
              <a:t>Click to edit Master title style</a:t>
            </a:r>
            <a:endParaRPr lang="en-GB" altLang="en-US" noProof="0" smtClean="0"/>
          </a:p>
        </p:txBody>
      </p:sp>
      <p:sp>
        <p:nvSpPr>
          <p:cNvPr id="5128" name="Rectangle 8"/>
          <p:cNvSpPr>
            <a:spLocks noGrp="1" noChangeArrowheads="1"/>
          </p:cNvSpPr>
          <p:nvPr>
            <p:ph type="subTitle" idx="1"/>
          </p:nvPr>
        </p:nvSpPr>
        <p:spPr>
          <a:xfrm>
            <a:off x="395288" y="5724525"/>
            <a:ext cx="8362950" cy="536575"/>
          </a:xfrm>
        </p:spPr>
        <p:txBody>
          <a:bodyPr/>
          <a:lstStyle>
            <a:lvl1pPr marL="0" indent="0">
              <a:buFontTx/>
              <a:buNone/>
              <a:defRPr sz="3000">
                <a:solidFill>
                  <a:schemeClr val="bg2"/>
                </a:solidFill>
              </a:defRPr>
            </a:lvl1pPr>
          </a:lstStyle>
          <a:p>
            <a:pPr lvl="0"/>
            <a:r>
              <a:rPr lang="en-US" altLang="en-US" noProof="0" smtClean="0"/>
              <a:t>Click to edit Master subtitle style</a:t>
            </a:r>
            <a:endParaRPr lang="en-GB" altLang="en-US" noProof="0" smtClean="0"/>
          </a:p>
        </p:txBody>
      </p:sp>
      <p:pic>
        <p:nvPicPr>
          <p:cNvPr id="5140" name="Picture 20" descr="OU_masterlogo_colour_29m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3263" y="431800"/>
            <a:ext cx="180975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7941B2DB-4E87-4CE0-9049-EAD17E28586C}" type="slidenum">
              <a:rPr lang="en-GB" altLang="en-US"/>
              <a:pPr/>
              <a:t>‹#›</a:t>
            </a:fld>
            <a:endParaRPr lang="en-GB" altLang="en-US"/>
          </a:p>
        </p:txBody>
      </p:sp>
    </p:spTree>
    <p:extLst>
      <p:ext uri="{BB962C8B-B14F-4D97-AF65-F5344CB8AC3E}">
        <p14:creationId xmlns:p14="http://schemas.microsoft.com/office/powerpoint/2010/main" val="162509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3313" y="1763713"/>
            <a:ext cx="2352675" cy="33797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763713"/>
            <a:ext cx="6905625" cy="3379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A452F0F5-DCA5-4D23-BCE7-35878F69890F}" type="slidenum">
              <a:rPr lang="en-GB" altLang="en-US"/>
              <a:pPr/>
              <a:t>‹#›</a:t>
            </a:fld>
            <a:endParaRPr lang="en-GB" altLang="en-US"/>
          </a:p>
        </p:txBody>
      </p:sp>
    </p:spTree>
    <p:extLst>
      <p:ext uri="{BB962C8B-B14F-4D97-AF65-F5344CB8AC3E}">
        <p14:creationId xmlns:p14="http://schemas.microsoft.com/office/powerpoint/2010/main" val="297947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4225" y="2349500"/>
            <a:ext cx="8891588" cy="162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568450" y="4284663"/>
            <a:ext cx="7323138"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EDF65DDD-64FD-4743-AF47-2192E498E2D2}" type="slidenum">
              <a:rPr lang="en-GB" altLang="en-US"/>
              <a:pPr/>
              <a:t>‹#›</a:t>
            </a:fld>
            <a:endParaRPr lang="en-GB" altLang="en-US"/>
          </a:p>
        </p:txBody>
      </p:sp>
    </p:spTree>
    <p:extLst>
      <p:ext uri="{BB962C8B-B14F-4D97-AF65-F5344CB8AC3E}">
        <p14:creationId xmlns:p14="http://schemas.microsoft.com/office/powerpoint/2010/main" val="3674810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C3E68427-B627-4B5D-8014-CECD1921686B}" type="slidenum">
              <a:rPr lang="en-GB" altLang="en-US"/>
              <a:pPr/>
              <a:t>‹#›</a:t>
            </a:fld>
            <a:endParaRPr lang="en-GB" altLang="en-US"/>
          </a:p>
        </p:txBody>
      </p:sp>
    </p:spTree>
    <p:extLst>
      <p:ext uri="{BB962C8B-B14F-4D97-AF65-F5344CB8AC3E}">
        <p14:creationId xmlns:p14="http://schemas.microsoft.com/office/powerpoint/2010/main" val="792786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5500" y="4859338"/>
            <a:ext cx="889158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25500" y="3205163"/>
            <a:ext cx="889158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50B8AAFF-C739-4961-B5A0-BC11E961D897}" type="slidenum">
              <a:rPr lang="en-GB" altLang="en-US"/>
              <a:pPr/>
              <a:t>‹#›</a:t>
            </a:fld>
            <a:endParaRPr lang="en-GB" altLang="en-US"/>
          </a:p>
        </p:txBody>
      </p:sp>
    </p:spTree>
    <p:extLst>
      <p:ext uri="{BB962C8B-B14F-4D97-AF65-F5344CB8AC3E}">
        <p14:creationId xmlns:p14="http://schemas.microsoft.com/office/powerpoint/2010/main" val="3823567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4068763"/>
            <a:ext cx="4629150" cy="38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76838" y="4068763"/>
            <a:ext cx="4629150" cy="38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B7510694-371A-4BB0-A799-67C6A0FB5113}" type="slidenum">
              <a:rPr lang="en-GB" altLang="en-US"/>
              <a:pPr/>
              <a:t>‹#›</a:t>
            </a:fld>
            <a:endParaRPr lang="en-GB" altLang="en-US"/>
          </a:p>
        </p:txBody>
      </p:sp>
    </p:spTree>
    <p:extLst>
      <p:ext uri="{BB962C8B-B14F-4D97-AF65-F5344CB8AC3E}">
        <p14:creationId xmlns:p14="http://schemas.microsoft.com/office/powerpoint/2010/main" val="2585767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3213"/>
            <a:ext cx="9415462"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22288" y="1692275"/>
            <a:ext cx="46228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2288" y="2397125"/>
            <a:ext cx="46228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313363" y="1692275"/>
            <a:ext cx="46243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13363" y="2397125"/>
            <a:ext cx="4624387"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ltLang="en-US"/>
          </a:p>
        </p:txBody>
      </p:sp>
      <p:sp>
        <p:nvSpPr>
          <p:cNvPr id="8" name="Slide Number Placeholder 7"/>
          <p:cNvSpPr>
            <a:spLocks noGrp="1"/>
          </p:cNvSpPr>
          <p:nvPr>
            <p:ph type="sldNum" sz="quarter" idx="11"/>
          </p:nvPr>
        </p:nvSpPr>
        <p:spPr/>
        <p:txBody>
          <a:bodyPr/>
          <a:lstStyle>
            <a:lvl1pPr>
              <a:defRPr/>
            </a:lvl1pPr>
          </a:lstStyle>
          <a:p>
            <a:fld id="{2DD12DD1-11D6-44BF-A4FA-BE8EDE48AEEF}" type="slidenum">
              <a:rPr lang="en-GB" altLang="en-US"/>
              <a:pPr/>
              <a:t>‹#›</a:t>
            </a:fld>
            <a:endParaRPr lang="en-GB" altLang="en-US"/>
          </a:p>
        </p:txBody>
      </p:sp>
    </p:spTree>
    <p:extLst>
      <p:ext uri="{BB962C8B-B14F-4D97-AF65-F5344CB8AC3E}">
        <p14:creationId xmlns:p14="http://schemas.microsoft.com/office/powerpoint/2010/main" val="2738603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ltLang="en-US"/>
          </a:p>
        </p:txBody>
      </p:sp>
      <p:sp>
        <p:nvSpPr>
          <p:cNvPr id="4" name="Slide Number Placeholder 3"/>
          <p:cNvSpPr>
            <a:spLocks noGrp="1"/>
          </p:cNvSpPr>
          <p:nvPr>
            <p:ph type="sldNum" sz="quarter" idx="11"/>
          </p:nvPr>
        </p:nvSpPr>
        <p:spPr/>
        <p:txBody>
          <a:bodyPr/>
          <a:lstStyle>
            <a:lvl1pPr>
              <a:defRPr/>
            </a:lvl1pPr>
          </a:lstStyle>
          <a:p>
            <a:fld id="{FC980080-3E6D-4AE8-88DD-48CDC1048161}" type="slidenum">
              <a:rPr lang="en-GB" altLang="en-US"/>
              <a:pPr/>
              <a:t>‹#›</a:t>
            </a:fld>
            <a:endParaRPr lang="en-GB" altLang="en-US"/>
          </a:p>
        </p:txBody>
      </p:sp>
    </p:spTree>
    <p:extLst>
      <p:ext uri="{BB962C8B-B14F-4D97-AF65-F5344CB8AC3E}">
        <p14:creationId xmlns:p14="http://schemas.microsoft.com/office/powerpoint/2010/main" val="2798592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ltLang="en-US"/>
          </a:p>
        </p:txBody>
      </p:sp>
      <p:sp>
        <p:nvSpPr>
          <p:cNvPr id="3" name="Slide Number Placeholder 2"/>
          <p:cNvSpPr>
            <a:spLocks noGrp="1"/>
          </p:cNvSpPr>
          <p:nvPr>
            <p:ph type="sldNum" sz="quarter" idx="11"/>
          </p:nvPr>
        </p:nvSpPr>
        <p:spPr/>
        <p:txBody>
          <a:bodyPr/>
          <a:lstStyle>
            <a:lvl1pPr>
              <a:defRPr/>
            </a:lvl1pPr>
          </a:lstStyle>
          <a:p>
            <a:fld id="{6D6D4D9E-60A7-4785-B531-302BF6E23E56}" type="slidenum">
              <a:rPr lang="en-GB" altLang="en-US"/>
              <a:pPr/>
              <a:t>‹#›</a:t>
            </a:fld>
            <a:endParaRPr lang="en-GB" altLang="en-US"/>
          </a:p>
        </p:txBody>
      </p:sp>
    </p:spTree>
    <p:extLst>
      <p:ext uri="{BB962C8B-B14F-4D97-AF65-F5344CB8AC3E}">
        <p14:creationId xmlns:p14="http://schemas.microsoft.com/office/powerpoint/2010/main" val="3057559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1625"/>
            <a:ext cx="34417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089400" y="301625"/>
            <a:ext cx="5848350"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2288" y="1582738"/>
            <a:ext cx="34417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850375FC-1F01-44F3-9124-4A0787D44F53}" type="slidenum">
              <a:rPr lang="en-GB" altLang="en-US"/>
              <a:pPr/>
              <a:t>‹#›</a:t>
            </a:fld>
            <a:endParaRPr lang="en-GB" altLang="en-US"/>
          </a:p>
        </p:txBody>
      </p:sp>
    </p:spTree>
    <p:extLst>
      <p:ext uri="{BB962C8B-B14F-4D97-AF65-F5344CB8AC3E}">
        <p14:creationId xmlns:p14="http://schemas.microsoft.com/office/powerpoint/2010/main" val="45648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066661DD-3005-499C-8B5C-1B327C019DD2}" type="slidenum">
              <a:rPr lang="en-GB" altLang="en-US"/>
              <a:pPr/>
              <a:t>‹#›</a:t>
            </a:fld>
            <a:endParaRPr lang="en-GB" altLang="en-US"/>
          </a:p>
        </p:txBody>
      </p:sp>
    </p:spTree>
    <p:extLst>
      <p:ext uri="{BB962C8B-B14F-4D97-AF65-F5344CB8AC3E}">
        <p14:creationId xmlns:p14="http://schemas.microsoft.com/office/powerpoint/2010/main" val="191284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9463" y="5292725"/>
            <a:ext cx="62769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49463" y="676275"/>
            <a:ext cx="62769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49463" y="5918200"/>
            <a:ext cx="62769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0CFA2E7D-FBEB-427C-B6D2-B78EA32AFFE3}" type="slidenum">
              <a:rPr lang="en-GB" altLang="en-US"/>
              <a:pPr/>
              <a:t>‹#›</a:t>
            </a:fld>
            <a:endParaRPr lang="en-GB" altLang="en-US"/>
          </a:p>
        </p:txBody>
      </p:sp>
    </p:spTree>
    <p:extLst>
      <p:ext uri="{BB962C8B-B14F-4D97-AF65-F5344CB8AC3E}">
        <p14:creationId xmlns:p14="http://schemas.microsoft.com/office/powerpoint/2010/main" val="1106114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259624C0-D965-40F7-9B98-B56F2694F401}" type="slidenum">
              <a:rPr lang="en-GB" altLang="en-US"/>
              <a:pPr/>
              <a:t>‹#›</a:t>
            </a:fld>
            <a:endParaRPr lang="en-GB" altLang="en-US"/>
          </a:p>
        </p:txBody>
      </p:sp>
    </p:spTree>
    <p:extLst>
      <p:ext uri="{BB962C8B-B14F-4D97-AF65-F5344CB8AC3E}">
        <p14:creationId xmlns:p14="http://schemas.microsoft.com/office/powerpoint/2010/main" val="819349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3313" y="2719388"/>
            <a:ext cx="2352675" cy="173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2719388"/>
            <a:ext cx="6905625" cy="173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15AD5CC5-50CB-4A3E-8452-556E4DC7EF88}" type="slidenum">
              <a:rPr lang="en-GB" altLang="en-US"/>
              <a:pPr/>
              <a:t>‹#›</a:t>
            </a:fld>
            <a:endParaRPr lang="en-GB" altLang="en-US"/>
          </a:p>
        </p:txBody>
      </p:sp>
    </p:spTree>
    <p:extLst>
      <p:ext uri="{BB962C8B-B14F-4D97-AF65-F5344CB8AC3E}">
        <p14:creationId xmlns:p14="http://schemas.microsoft.com/office/powerpoint/2010/main" val="40977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5500" y="4859338"/>
            <a:ext cx="889158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25500" y="3205163"/>
            <a:ext cx="889158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A9EE085F-B9C7-4A87-8AC8-F0316A0DAF93}" type="slidenum">
              <a:rPr lang="en-GB" altLang="en-US"/>
              <a:pPr/>
              <a:t>‹#›</a:t>
            </a:fld>
            <a:endParaRPr lang="en-GB" altLang="en-US"/>
          </a:p>
        </p:txBody>
      </p:sp>
    </p:spTree>
    <p:extLst>
      <p:ext uri="{BB962C8B-B14F-4D97-AF65-F5344CB8AC3E}">
        <p14:creationId xmlns:p14="http://schemas.microsoft.com/office/powerpoint/2010/main" val="15800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2733675"/>
            <a:ext cx="4629150" cy="240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76838" y="2733675"/>
            <a:ext cx="4629150" cy="240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A416E0D4-29F1-485F-BEA6-5F619A678778}" type="slidenum">
              <a:rPr lang="en-GB" altLang="en-US"/>
              <a:pPr/>
              <a:t>‹#›</a:t>
            </a:fld>
            <a:endParaRPr lang="en-GB" altLang="en-US"/>
          </a:p>
        </p:txBody>
      </p:sp>
    </p:spTree>
    <p:extLst>
      <p:ext uri="{BB962C8B-B14F-4D97-AF65-F5344CB8AC3E}">
        <p14:creationId xmlns:p14="http://schemas.microsoft.com/office/powerpoint/2010/main" val="80926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3213"/>
            <a:ext cx="9415462"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22288" y="1692275"/>
            <a:ext cx="46228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2288" y="2397125"/>
            <a:ext cx="46228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313363" y="1692275"/>
            <a:ext cx="46243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13363" y="2397125"/>
            <a:ext cx="4624387"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ltLang="en-US"/>
          </a:p>
        </p:txBody>
      </p:sp>
      <p:sp>
        <p:nvSpPr>
          <p:cNvPr id="8" name="Slide Number Placeholder 7"/>
          <p:cNvSpPr>
            <a:spLocks noGrp="1"/>
          </p:cNvSpPr>
          <p:nvPr>
            <p:ph type="sldNum" sz="quarter" idx="11"/>
          </p:nvPr>
        </p:nvSpPr>
        <p:spPr/>
        <p:txBody>
          <a:bodyPr/>
          <a:lstStyle>
            <a:lvl1pPr>
              <a:defRPr/>
            </a:lvl1pPr>
          </a:lstStyle>
          <a:p>
            <a:fld id="{BF6F1D4E-E30F-4CAD-883F-D76BB4FC84F9}" type="slidenum">
              <a:rPr lang="en-GB" altLang="en-US"/>
              <a:pPr/>
              <a:t>‹#›</a:t>
            </a:fld>
            <a:endParaRPr lang="en-GB" altLang="en-US"/>
          </a:p>
        </p:txBody>
      </p:sp>
    </p:spTree>
    <p:extLst>
      <p:ext uri="{BB962C8B-B14F-4D97-AF65-F5344CB8AC3E}">
        <p14:creationId xmlns:p14="http://schemas.microsoft.com/office/powerpoint/2010/main" val="71211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ltLang="en-US"/>
          </a:p>
        </p:txBody>
      </p:sp>
      <p:sp>
        <p:nvSpPr>
          <p:cNvPr id="4" name="Slide Number Placeholder 3"/>
          <p:cNvSpPr>
            <a:spLocks noGrp="1"/>
          </p:cNvSpPr>
          <p:nvPr>
            <p:ph type="sldNum" sz="quarter" idx="11"/>
          </p:nvPr>
        </p:nvSpPr>
        <p:spPr/>
        <p:txBody>
          <a:bodyPr/>
          <a:lstStyle>
            <a:lvl1pPr>
              <a:defRPr/>
            </a:lvl1pPr>
          </a:lstStyle>
          <a:p>
            <a:fld id="{ECE7F38F-6B39-40D4-A61B-3E5CF85BE087}" type="slidenum">
              <a:rPr lang="en-GB" altLang="en-US"/>
              <a:pPr/>
              <a:t>‹#›</a:t>
            </a:fld>
            <a:endParaRPr lang="en-GB" altLang="en-US"/>
          </a:p>
        </p:txBody>
      </p:sp>
    </p:spTree>
    <p:extLst>
      <p:ext uri="{BB962C8B-B14F-4D97-AF65-F5344CB8AC3E}">
        <p14:creationId xmlns:p14="http://schemas.microsoft.com/office/powerpoint/2010/main" val="354242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ltLang="en-US"/>
          </a:p>
        </p:txBody>
      </p:sp>
      <p:sp>
        <p:nvSpPr>
          <p:cNvPr id="3" name="Slide Number Placeholder 2"/>
          <p:cNvSpPr>
            <a:spLocks noGrp="1"/>
          </p:cNvSpPr>
          <p:nvPr>
            <p:ph type="sldNum" sz="quarter" idx="11"/>
          </p:nvPr>
        </p:nvSpPr>
        <p:spPr/>
        <p:txBody>
          <a:bodyPr/>
          <a:lstStyle>
            <a:lvl1pPr>
              <a:defRPr/>
            </a:lvl1pPr>
          </a:lstStyle>
          <a:p>
            <a:fld id="{B6223A23-19AB-4E0E-99E1-C04E03DBDC81}" type="slidenum">
              <a:rPr lang="en-GB" altLang="en-US"/>
              <a:pPr/>
              <a:t>‹#›</a:t>
            </a:fld>
            <a:endParaRPr lang="en-GB" altLang="en-US"/>
          </a:p>
        </p:txBody>
      </p:sp>
    </p:spTree>
    <p:extLst>
      <p:ext uri="{BB962C8B-B14F-4D97-AF65-F5344CB8AC3E}">
        <p14:creationId xmlns:p14="http://schemas.microsoft.com/office/powerpoint/2010/main" val="369271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1625"/>
            <a:ext cx="34417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089400" y="301625"/>
            <a:ext cx="5848350"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2288" y="1582738"/>
            <a:ext cx="34417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A8EAED32-2C78-497F-9F8E-87CC169D56DE}" type="slidenum">
              <a:rPr lang="en-GB" altLang="en-US"/>
              <a:pPr/>
              <a:t>‹#›</a:t>
            </a:fld>
            <a:endParaRPr lang="en-GB" altLang="en-US"/>
          </a:p>
        </p:txBody>
      </p:sp>
    </p:spTree>
    <p:extLst>
      <p:ext uri="{BB962C8B-B14F-4D97-AF65-F5344CB8AC3E}">
        <p14:creationId xmlns:p14="http://schemas.microsoft.com/office/powerpoint/2010/main" val="113619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9463" y="5292725"/>
            <a:ext cx="62769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49463" y="676275"/>
            <a:ext cx="62769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2049463" y="5918200"/>
            <a:ext cx="62769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8906C7A6-196D-4BA7-924D-2C84FAD236C1}" type="slidenum">
              <a:rPr lang="en-GB" altLang="en-US"/>
              <a:pPr/>
              <a:t>‹#›</a:t>
            </a:fld>
            <a:endParaRPr lang="en-GB" altLang="en-US"/>
          </a:p>
        </p:txBody>
      </p:sp>
    </p:spTree>
    <p:extLst>
      <p:ext uri="{BB962C8B-B14F-4D97-AF65-F5344CB8AC3E}">
        <p14:creationId xmlns:p14="http://schemas.microsoft.com/office/powerpoint/2010/main" val="340493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95288" y="1763713"/>
            <a:ext cx="9410700" cy="81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ctr" anchorCtr="0" compatLnSpc="1">
            <a:prstTxWarp prst="textNoShape">
              <a:avLst/>
            </a:prstTxWarp>
            <a:spAutoFit/>
          </a:bodyPr>
          <a:lstStyle/>
          <a:p>
            <a:pPr lvl="0"/>
            <a:r>
              <a:rPr lang="en-GB" altLang="en-US" smtClean="0"/>
              <a:t>Title in colour - Arial 48pt</a:t>
            </a:r>
          </a:p>
        </p:txBody>
      </p:sp>
      <p:sp>
        <p:nvSpPr>
          <p:cNvPr id="4099" name="Rectangle 3"/>
          <p:cNvSpPr>
            <a:spLocks noGrp="1" noChangeArrowheads="1"/>
          </p:cNvSpPr>
          <p:nvPr>
            <p:ph type="body" idx="1"/>
          </p:nvPr>
        </p:nvSpPr>
        <p:spPr bwMode="auto">
          <a:xfrm>
            <a:off x="395288" y="2733675"/>
            <a:ext cx="941070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spAutoFit/>
          </a:bodyPr>
          <a:lstStyle/>
          <a:p>
            <a:pPr lvl="0"/>
            <a:r>
              <a:rPr lang="en-GB" altLang="en-US" smtClean="0"/>
              <a:t>Tabbed text information in black with bullet - Arial 28pt</a:t>
            </a:r>
          </a:p>
          <a:p>
            <a:pPr lvl="1"/>
            <a:r>
              <a:rPr lang="en-GB" altLang="en-US" smtClean="0"/>
              <a:t>Bullet point should be in the same colour as heading</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ftr" sz="quarter" idx="3"/>
          </p:nvPr>
        </p:nvSpPr>
        <p:spPr bwMode="auto">
          <a:xfrm>
            <a:off x="3573463" y="6884988"/>
            <a:ext cx="3313112"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ctr" defTabSz="796925">
              <a:defRPr sz="1100">
                <a:solidFill>
                  <a:schemeClr val="tx1"/>
                </a:solidFill>
              </a:defRPr>
            </a:lvl1pPr>
          </a:lstStyle>
          <a:p>
            <a:endParaRPr lang="en-GB" altLang="en-US"/>
          </a:p>
        </p:txBody>
      </p:sp>
      <p:sp>
        <p:nvSpPr>
          <p:cNvPr id="4102" name="Rectangle 6"/>
          <p:cNvSpPr>
            <a:spLocks noGrp="1" noChangeArrowheads="1"/>
          </p:cNvSpPr>
          <p:nvPr>
            <p:ph type="sldNum" sz="quarter" idx="4"/>
          </p:nvPr>
        </p:nvSpPr>
        <p:spPr bwMode="auto">
          <a:xfrm>
            <a:off x="7494588" y="6884988"/>
            <a:ext cx="2443162"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r" defTabSz="796925">
              <a:defRPr sz="1100">
                <a:solidFill>
                  <a:schemeClr val="tx1"/>
                </a:solidFill>
              </a:defRPr>
            </a:lvl1pPr>
          </a:lstStyle>
          <a:p>
            <a:fld id="{A72EDDEF-37FB-4C76-A953-ABD4AED12587}" type="slidenum">
              <a:rPr lang="en-GB" altLang="en-US"/>
              <a:pPr/>
              <a:t>‹#›</a:t>
            </a:fld>
            <a:endParaRPr lang="en-GB" altLang="en-US"/>
          </a:p>
        </p:txBody>
      </p:sp>
      <p:pic>
        <p:nvPicPr>
          <p:cNvPr id="4110" name="Picture 14" descr="OU_masterlogo_colour_19mm"/>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974138" y="395288"/>
            <a:ext cx="11811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defTabSz="796925" rtl="0" eaLnBrk="1" fontAlgn="base" hangingPunct="1">
        <a:spcBef>
          <a:spcPct val="0"/>
        </a:spcBef>
        <a:spcAft>
          <a:spcPct val="0"/>
        </a:spcAft>
        <a:defRPr sz="4800">
          <a:solidFill>
            <a:srgbClr val="9FAA00"/>
          </a:solidFill>
          <a:latin typeface="+mj-lt"/>
          <a:ea typeface="+mj-ea"/>
          <a:cs typeface="+mj-cs"/>
        </a:defRPr>
      </a:lvl1pPr>
      <a:lvl2pPr algn="l" defTabSz="796925" rtl="0" eaLnBrk="1" fontAlgn="base" hangingPunct="1">
        <a:spcBef>
          <a:spcPct val="0"/>
        </a:spcBef>
        <a:spcAft>
          <a:spcPct val="0"/>
        </a:spcAft>
        <a:defRPr sz="4800">
          <a:solidFill>
            <a:srgbClr val="9FAA00"/>
          </a:solidFill>
          <a:latin typeface="Arial" charset="0"/>
        </a:defRPr>
      </a:lvl2pPr>
      <a:lvl3pPr algn="l" defTabSz="796925" rtl="0" eaLnBrk="1" fontAlgn="base" hangingPunct="1">
        <a:spcBef>
          <a:spcPct val="0"/>
        </a:spcBef>
        <a:spcAft>
          <a:spcPct val="0"/>
        </a:spcAft>
        <a:defRPr sz="4800">
          <a:solidFill>
            <a:srgbClr val="9FAA00"/>
          </a:solidFill>
          <a:latin typeface="Arial" charset="0"/>
        </a:defRPr>
      </a:lvl3pPr>
      <a:lvl4pPr algn="l" defTabSz="796925" rtl="0" eaLnBrk="1" fontAlgn="base" hangingPunct="1">
        <a:spcBef>
          <a:spcPct val="0"/>
        </a:spcBef>
        <a:spcAft>
          <a:spcPct val="0"/>
        </a:spcAft>
        <a:defRPr sz="4800">
          <a:solidFill>
            <a:srgbClr val="9FAA00"/>
          </a:solidFill>
          <a:latin typeface="Arial" charset="0"/>
        </a:defRPr>
      </a:lvl4pPr>
      <a:lvl5pPr algn="l" defTabSz="796925" rtl="0" eaLnBrk="1" fontAlgn="base" hangingPunct="1">
        <a:spcBef>
          <a:spcPct val="0"/>
        </a:spcBef>
        <a:spcAft>
          <a:spcPct val="0"/>
        </a:spcAft>
        <a:defRPr sz="4800">
          <a:solidFill>
            <a:srgbClr val="9FAA00"/>
          </a:solidFill>
          <a:latin typeface="Arial" charset="0"/>
        </a:defRPr>
      </a:lvl5pPr>
      <a:lvl6pPr marL="457200" algn="l" defTabSz="796925" rtl="0" eaLnBrk="1" fontAlgn="base" hangingPunct="1">
        <a:spcBef>
          <a:spcPct val="0"/>
        </a:spcBef>
        <a:spcAft>
          <a:spcPct val="0"/>
        </a:spcAft>
        <a:defRPr sz="4800">
          <a:solidFill>
            <a:srgbClr val="9FAA00"/>
          </a:solidFill>
          <a:latin typeface="Arial" charset="0"/>
        </a:defRPr>
      </a:lvl6pPr>
      <a:lvl7pPr marL="914400" algn="l" defTabSz="796925" rtl="0" eaLnBrk="1" fontAlgn="base" hangingPunct="1">
        <a:spcBef>
          <a:spcPct val="0"/>
        </a:spcBef>
        <a:spcAft>
          <a:spcPct val="0"/>
        </a:spcAft>
        <a:defRPr sz="4800">
          <a:solidFill>
            <a:srgbClr val="9FAA00"/>
          </a:solidFill>
          <a:latin typeface="Arial" charset="0"/>
        </a:defRPr>
      </a:lvl7pPr>
      <a:lvl8pPr marL="1371600" algn="l" defTabSz="796925" rtl="0" eaLnBrk="1" fontAlgn="base" hangingPunct="1">
        <a:spcBef>
          <a:spcPct val="0"/>
        </a:spcBef>
        <a:spcAft>
          <a:spcPct val="0"/>
        </a:spcAft>
        <a:defRPr sz="4800">
          <a:solidFill>
            <a:srgbClr val="9FAA00"/>
          </a:solidFill>
          <a:latin typeface="Arial" charset="0"/>
        </a:defRPr>
      </a:lvl8pPr>
      <a:lvl9pPr marL="1828800" algn="l" defTabSz="796925" rtl="0" eaLnBrk="1" fontAlgn="base" hangingPunct="1">
        <a:spcBef>
          <a:spcPct val="0"/>
        </a:spcBef>
        <a:spcAft>
          <a:spcPct val="0"/>
        </a:spcAft>
        <a:defRPr sz="4800">
          <a:solidFill>
            <a:srgbClr val="9FAA00"/>
          </a:solidFill>
          <a:latin typeface="Arial" charset="0"/>
        </a:defRPr>
      </a:lvl9pPr>
    </p:titleStyle>
    <p:bodyStyle>
      <a:lvl1pPr marL="298450" indent="-298450" algn="l" defTabSz="796925" rtl="0" eaLnBrk="1" fontAlgn="base" hangingPunct="1">
        <a:spcBef>
          <a:spcPct val="20000"/>
        </a:spcBef>
        <a:spcAft>
          <a:spcPct val="0"/>
        </a:spcAft>
        <a:buClr>
          <a:srgbClr val="9FAA00"/>
        </a:buClr>
        <a:buChar char="•"/>
        <a:defRPr sz="2800">
          <a:solidFill>
            <a:schemeClr val="tx1"/>
          </a:solidFill>
          <a:latin typeface="+mn-lt"/>
          <a:ea typeface="+mn-ea"/>
          <a:cs typeface="+mn-cs"/>
        </a:defRPr>
      </a:lvl1pPr>
      <a:lvl2pPr marL="647700" indent="-249238" algn="l" defTabSz="796925" rtl="0" eaLnBrk="1" fontAlgn="base" hangingPunct="1">
        <a:spcBef>
          <a:spcPct val="20000"/>
        </a:spcBef>
        <a:spcAft>
          <a:spcPct val="0"/>
        </a:spcAft>
        <a:buChar char="–"/>
        <a:defRPr sz="2800">
          <a:solidFill>
            <a:schemeClr val="tx1"/>
          </a:solidFill>
          <a:latin typeface="+mn-lt"/>
        </a:defRPr>
      </a:lvl2pPr>
      <a:lvl3pPr marL="993775" indent="-196850" algn="l" defTabSz="796925" rtl="0" eaLnBrk="1" fontAlgn="base" hangingPunct="1">
        <a:spcBef>
          <a:spcPct val="20000"/>
        </a:spcBef>
        <a:spcAft>
          <a:spcPct val="0"/>
        </a:spcAft>
        <a:buClr>
          <a:srgbClr val="9FAA00"/>
        </a:buClr>
        <a:buChar char="•"/>
        <a:defRPr sz="2800">
          <a:solidFill>
            <a:schemeClr val="tx1"/>
          </a:solidFill>
          <a:latin typeface="+mn-lt"/>
        </a:defRPr>
      </a:lvl3pPr>
      <a:lvl4pPr marL="1392238" indent="-198438" algn="l" defTabSz="796925" rtl="0" eaLnBrk="1" fontAlgn="base" hangingPunct="1">
        <a:spcBef>
          <a:spcPct val="20000"/>
        </a:spcBef>
        <a:spcAft>
          <a:spcPct val="0"/>
        </a:spcAft>
        <a:buChar char="–"/>
        <a:defRPr sz="2800">
          <a:solidFill>
            <a:schemeClr val="tx1"/>
          </a:solidFill>
          <a:latin typeface="+mn-lt"/>
        </a:defRPr>
      </a:lvl4pPr>
      <a:lvl5pPr marL="1787525" indent="-198438" algn="l" defTabSz="796925" rtl="0" eaLnBrk="1" fontAlgn="base" hangingPunct="1">
        <a:spcBef>
          <a:spcPct val="20000"/>
        </a:spcBef>
        <a:spcAft>
          <a:spcPct val="0"/>
        </a:spcAft>
        <a:buChar char="»"/>
        <a:defRPr sz="2000">
          <a:solidFill>
            <a:schemeClr val="tx1"/>
          </a:solidFill>
          <a:latin typeface="+mn-lt"/>
        </a:defRPr>
      </a:lvl5pPr>
      <a:lvl6pPr marL="2244725" indent="-198438" algn="l" defTabSz="796925" rtl="0" eaLnBrk="1" fontAlgn="base" hangingPunct="1">
        <a:spcBef>
          <a:spcPct val="20000"/>
        </a:spcBef>
        <a:spcAft>
          <a:spcPct val="0"/>
        </a:spcAft>
        <a:buChar char="»"/>
        <a:defRPr sz="2000">
          <a:solidFill>
            <a:schemeClr val="tx1"/>
          </a:solidFill>
          <a:latin typeface="+mn-lt"/>
        </a:defRPr>
      </a:lvl6pPr>
      <a:lvl7pPr marL="2701925" indent="-198438" algn="l" defTabSz="796925" rtl="0" eaLnBrk="1" fontAlgn="base" hangingPunct="1">
        <a:spcBef>
          <a:spcPct val="20000"/>
        </a:spcBef>
        <a:spcAft>
          <a:spcPct val="0"/>
        </a:spcAft>
        <a:buChar char="»"/>
        <a:defRPr sz="2000">
          <a:solidFill>
            <a:schemeClr val="tx1"/>
          </a:solidFill>
          <a:latin typeface="+mn-lt"/>
        </a:defRPr>
      </a:lvl7pPr>
      <a:lvl8pPr marL="3159125" indent="-198438" algn="l" defTabSz="796925" rtl="0" eaLnBrk="1" fontAlgn="base" hangingPunct="1">
        <a:spcBef>
          <a:spcPct val="20000"/>
        </a:spcBef>
        <a:spcAft>
          <a:spcPct val="0"/>
        </a:spcAft>
        <a:buChar char="»"/>
        <a:defRPr sz="2000">
          <a:solidFill>
            <a:schemeClr val="tx1"/>
          </a:solidFill>
          <a:latin typeface="+mn-lt"/>
        </a:defRPr>
      </a:lvl8pPr>
      <a:lvl9pPr marL="3616325" indent="-198438" algn="l" defTabSz="796925"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395288" y="2719388"/>
            <a:ext cx="94107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ctr" anchorCtr="0" compatLnSpc="1">
            <a:prstTxWarp prst="textNoShape">
              <a:avLst/>
            </a:prstTxWarp>
            <a:spAutoFit/>
          </a:bodyPr>
          <a:lstStyle/>
          <a:p>
            <a:pPr lvl="0"/>
            <a:r>
              <a:rPr lang="en-GB" altLang="en-US" smtClean="0"/>
              <a:t>Divider title in black - Arial 50pt</a:t>
            </a:r>
          </a:p>
        </p:txBody>
      </p:sp>
      <p:sp>
        <p:nvSpPr>
          <p:cNvPr id="51203" name="Rectangle 3"/>
          <p:cNvSpPr>
            <a:spLocks noGrp="1" noChangeArrowheads="1"/>
          </p:cNvSpPr>
          <p:nvPr>
            <p:ph type="body" idx="1"/>
          </p:nvPr>
        </p:nvSpPr>
        <p:spPr bwMode="auto">
          <a:xfrm>
            <a:off x="395288" y="4068763"/>
            <a:ext cx="94107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spAutoFit/>
          </a:bodyPr>
          <a:lstStyle/>
          <a:p>
            <a:pPr lvl="0"/>
            <a:r>
              <a:rPr lang="en-GB" altLang="en-US" smtClean="0"/>
              <a:t>Subheading in black - Arial 20pt</a:t>
            </a:r>
          </a:p>
        </p:txBody>
      </p:sp>
      <p:sp>
        <p:nvSpPr>
          <p:cNvPr id="51204" name="Rectangle 4"/>
          <p:cNvSpPr>
            <a:spLocks noGrp="1" noChangeArrowheads="1"/>
          </p:cNvSpPr>
          <p:nvPr>
            <p:ph type="ftr" sz="quarter" idx="3"/>
          </p:nvPr>
        </p:nvSpPr>
        <p:spPr bwMode="auto">
          <a:xfrm>
            <a:off x="3573463" y="6884988"/>
            <a:ext cx="3313112"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ctr" defTabSz="796925">
              <a:defRPr sz="1100">
                <a:solidFill>
                  <a:schemeClr val="tx1"/>
                </a:solidFill>
              </a:defRPr>
            </a:lvl1pPr>
          </a:lstStyle>
          <a:p>
            <a:endParaRPr lang="en-GB" altLang="en-US"/>
          </a:p>
        </p:txBody>
      </p:sp>
      <p:sp>
        <p:nvSpPr>
          <p:cNvPr id="51205" name="Rectangle 5"/>
          <p:cNvSpPr>
            <a:spLocks noGrp="1" noChangeArrowheads="1"/>
          </p:cNvSpPr>
          <p:nvPr>
            <p:ph type="sldNum" sz="quarter" idx="4"/>
          </p:nvPr>
        </p:nvSpPr>
        <p:spPr bwMode="auto">
          <a:xfrm>
            <a:off x="7494588" y="6884988"/>
            <a:ext cx="2443162"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r" defTabSz="796925">
              <a:defRPr sz="1100">
                <a:solidFill>
                  <a:schemeClr val="tx1"/>
                </a:solidFill>
              </a:defRPr>
            </a:lvl1pPr>
          </a:lstStyle>
          <a:p>
            <a:fld id="{E083BA0D-4457-4C8D-A018-F35535BCA5A8}" type="slidenum">
              <a:rPr lang="en-GB" altLang="en-US"/>
              <a:pPr/>
              <a:t>‹#›</a:t>
            </a:fld>
            <a:endParaRPr lang="en-GB" altLang="en-US"/>
          </a:p>
        </p:txBody>
      </p:sp>
      <p:pic>
        <p:nvPicPr>
          <p:cNvPr id="51207" name="Picture 7" descr="OU_masterlogo_colour_19mm"/>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974138" y="395288"/>
            <a:ext cx="11811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796925" rtl="0" fontAlgn="base">
        <a:spcBef>
          <a:spcPct val="0"/>
        </a:spcBef>
        <a:spcAft>
          <a:spcPct val="0"/>
        </a:spcAft>
        <a:defRPr sz="5000">
          <a:solidFill>
            <a:schemeClr val="tx1"/>
          </a:solidFill>
          <a:latin typeface="+mj-lt"/>
          <a:ea typeface="+mj-ea"/>
          <a:cs typeface="+mj-cs"/>
        </a:defRPr>
      </a:lvl1pPr>
      <a:lvl2pPr algn="l" defTabSz="796925" rtl="0" fontAlgn="base">
        <a:spcBef>
          <a:spcPct val="0"/>
        </a:spcBef>
        <a:spcAft>
          <a:spcPct val="0"/>
        </a:spcAft>
        <a:defRPr sz="5000">
          <a:solidFill>
            <a:schemeClr val="tx1"/>
          </a:solidFill>
          <a:latin typeface="Arial" charset="0"/>
        </a:defRPr>
      </a:lvl2pPr>
      <a:lvl3pPr algn="l" defTabSz="796925" rtl="0" fontAlgn="base">
        <a:spcBef>
          <a:spcPct val="0"/>
        </a:spcBef>
        <a:spcAft>
          <a:spcPct val="0"/>
        </a:spcAft>
        <a:defRPr sz="5000">
          <a:solidFill>
            <a:schemeClr val="tx1"/>
          </a:solidFill>
          <a:latin typeface="Arial" charset="0"/>
        </a:defRPr>
      </a:lvl3pPr>
      <a:lvl4pPr algn="l" defTabSz="796925" rtl="0" fontAlgn="base">
        <a:spcBef>
          <a:spcPct val="0"/>
        </a:spcBef>
        <a:spcAft>
          <a:spcPct val="0"/>
        </a:spcAft>
        <a:defRPr sz="5000">
          <a:solidFill>
            <a:schemeClr val="tx1"/>
          </a:solidFill>
          <a:latin typeface="Arial" charset="0"/>
        </a:defRPr>
      </a:lvl4pPr>
      <a:lvl5pPr algn="l" defTabSz="796925" rtl="0" fontAlgn="base">
        <a:spcBef>
          <a:spcPct val="0"/>
        </a:spcBef>
        <a:spcAft>
          <a:spcPct val="0"/>
        </a:spcAft>
        <a:defRPr sz="5000">
          <a:solidFill>
            <a:schemeClr val="tx1"/>
          </a:solidFill>
          <a:latin typeface="Arial" charset="0"/>
        </a:defRPr>
      </a:lvl5pPr>
      <a:lvl6pPr marL="457200" algn="l" defTabSz="796925" rtl="0" fontAlgn="base">
        <a:spcBef>
          <a:spcPct val="0"/>
        </a:spcBef>
        <a:spcAft>
          <a:spcPct val="0"/>
        </a:spcAft>
        <a:defRPr sz="5000">
          <a:solidFill>
            <a:schemeClr val="tx1"/>
          </a:solidFill>
          <a:latin typeface="Arial" charset="0"/>
        </a:defRPr>
      </a:lvl6pPr>
      <a:lvl7pPr marL="914400" algn="l" defTabSz="796925" rtl="0" fontAlgn="base">
        <a:spcBef>
          <a:spcPct val="0"/>
        </a:spcBef>
        <a:spcAft>
          <a:spcPct val="0"/>
        </a:spcAft>
        <a:defRPr sz="5000">
          <a:solidFill>
            <a:schemeClr val="tx1"/>
          </a:solidFill>
          <a:latin typeface="Arial" charset="0"/>
        </a:defRPr>
      </a:lvl7pPr>
      <a:lvl8pPr marL="1371600" algn="l" defTabSz="796925" rtl="0" fontAlgn="base">
        <a:spcBef>
          <a:spcPct val="0"/>
        </a:spcBef>
        <a:spcAft>
          <a:spcPct val="0"/>
        </a:spcAft>
        <a:defRPr sz="5000">
          <a:solidFill>
            <a:schemeClr val="tx1"/>
          </a:solidFill>
          <a:latin typeface="Arial" charset="0"/>
        </a:defRPr>
      </a:lvl8pPr>
      <a:lvl9pPr marL="1828800" algn="l" defTabSz="796925" rtl="0" fontAlgn="base">
        <a:spcBef>
          <a:spcPct val="0"/>
        </a:spcBef>
        <a:spcAft>
          <a:spcPct val="0"/>
        </a:spcAft>
        <a:defRPr sz="5000">
          <a:solidFill>
            <a:schemeClr val="tx1"/>
          </a:solidFill>
          <a:latin typeface="Arial" charset="0"/>
        </a:defRPr>
      </a:lvl9pPr>
    </p:titleStyle>
    <p:bodyStyle>
      <a:lvl1pPr marL="298450" indent="-298450" algn="l" defTabSz="796925" rtl="0" fontAlgn="base">
        <a:spcBef>
          <a:spcPct val="20000"/>
        </a:spcBef>
        <a:spcAft>
          <a:spcPct val="0"/>
        </a:spcAft>
        <a:buClr>
          <a:srgbClr val="9FAA00"/>
        </a:buClr>
        <a:defRPr sz="2000">
          <a:solidFill>
            <a:schemeClr val="tx1"/>
          </a:solidFill>
          <a:latin typeface="+mn-lt"/>
          <a:ea typeface="+mn-ea"/>
          <a:cs typeface="+mn-cs"/>
        </a:defRPr>
      </a:lvl1pPr>
      <a:lvl2pPr marL="647700" indent="-249238" algn="l" defTabSz="796925" rtl="0" fontAlgn="base">
        <a:spcBef>
          <a:spcPct val="20000"/>
        </a:spcBef>
        <a:spcAft>
          <a:spcPct val="0"/>
        </a:spcAft>
        <a:defRPr sz="2800">
          <a:solidFill>
            <a:schemeClr val="tx1"/>
          </a:solidFill>
          <a:latin typeface="+mn-lt"/>
        </a:defRPr>
      </a:lvl2pPr>
      <a:lvl3pPr marL="993775" indent="-196850" algn="l" defTabSz="796925" rtl="0" fontAlgn="base">
        <a:spcBef>
          <a:spcPct val="20000"/>
        </a:spcBef>
        <a:spcAft>
          <a:spcPct val="0"/>
        </a:spcAft>
        <a:buClr>
          <a:srgbClr val="9FAA00"/>
        </a:buClr>
        <a:buChar char="•"/>
        <a:defRPr sz="2800">
          <a:solidFill>
            <a:schemeClr val="tx1"/>
          </a:solidFill>
          <a:latin typeface="+mn-lt"/>
        </a:defRPr>
      </a:lvl3pPr>
      <a:lvl4pPr marL="1392238" indent="-198438" algn="l" defTabSz="796925" rtl="0" fontAlgn="base">
        <a:spcBef>
          <a:spcPct val="20000"/>
        </a:spcBef>
        <a:spcAft>
          <a:spcPct val="0"/>
        </a:spcAft>
        <a:buChar char="–"/>
        <a:defRPr sz="2800">
          <a:solidFill>
            <a:schemeClr val="tx1"/>
          </a:solidFill>
          <a:latin typeface="+mn-lt"/>
        </a:defRPr>
      </a:lvl4pPr>
      <a:lvl5pPr marL="1787525" indent="-198438" algn="l" defTabSz="796925" rtl="0" fontAlgn="base">
        <a:spcBef>
          <a:spcPct val="20000"/>
        </a:spcBef>
        <a:spcAft>
          <a:spcPct val="0"/>
        </a:spcAft>
        <a:buChar char="»"/>
        <a:defRPr sz="2000">
          <a:solidFill>
            <a:schemeClr val="tx1"/>
          </a:solidFill>
          <a:latin typeface="+mn-lt"/>
        </a:defRPr>
      </a:lvl5pPr>
      <a:lvl6pPr marL="2244725" indent="-198438" algn="l" defTabSz="796925" rtl="0" fontAlgn="base">
        <a:spcBef>
          <a:spcPct val="20000"/>
        </a:spcBef>
        <a:spcAft>
          <a:spcPct val="0"/>
        </a:spcAft>
        <a:buChar char="»"/>
        <a:defRPr sz="2000">
          <a:solidFill>
            <a:schemeClr val="tx1"/>
          </a:solidFill>
          <a:latin typeface="+mn-lt"/>
        </a:defRPr>
      </a:lvl6pPr>
      <a:lvl7pPr marL="2701925" indent="-198438" algn="l" defTabSz="796925" rtl="0" fontAlgn="base">
        <a:spcBef>
          <a:spcPct val="20000"/>
        </a:spcBef>
        <a:spcAft>
          <a:spcPct val="0"/>
        </a:spcAft>
        <a:buChar char="»"/>
        <a:defRPr sz="2000">
          <a:solidFill>
            <a:schemeClr val="tx1"/>
          </a:solidFill>
          <a:latin typeface="+mn-lt"/>
        </a:defRPr>
      </a:lvl7pPr>
      <a:lvl8pPr marL="3159125" indent="-198438" algn="l" defTabSz="796925" rtl="0" fontAlgn="base">
        <a:spcBef>
          <a:spcPct val="20000"/>
        </a:spcBef>
        <a:spcAft>
          <a:spcPct val="0"/>
        </a:spcAft>
        <a:buChar char="»"/>
        <a:defRPr sz="2000">
          <a:solidFill>
            <a:schemeClr val="tx1"/>
          </a:solidFill>
          <a:latin typeface="+mn-lt"/>
        </a:defRPr>
      </a:lvl8pPr>
      <a:lvl9pPr marL="3616325" indent="-198438" algn="l" defTabSz="796925"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arah.earle@open.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395288" y="2340471"/>
            <a:ext cx="6923087" cy="2296203"/>
          </a:xfrm>
        </p:spPr>
        <p:txBody>
          <a:bodyPr/>
          <a:lstStyle/>
          <a:p>
            <a:r>
              <a:rPr lang="en-US" altLang="en-US" b="1" dirty="0" smtClean="0"/>
              <a:t>Pre-conception care for women with diabetes: </a:t>
            </a:r>
            <a:br>
              <a:rPr lang="en-US" altLang="en-US" b="1" dirty="0" smtClean="0"/>
            </a:br>
            <a:r>
              <a:rPr lang="en-US" altLang="en-US" sz="3200" b="1" dirty="0" smtClean="0"/>
              <a:t>(Re)considering the role of midwives</a:t>
            </a:r>
            <a:endParaRPr lang="en-US" altLang="en-US" sz="3200" b="1" dirty="0"/>
          </a:p>
        </p:txBody>
      </p:sp>
      <p:sp>
        <p:nvSpPr>
          <p:cNvPr id="35845" name="Rectangle 5"/>
          <p:cNvSpPr>
            <a:spLocks noGrp="1" noChangeArrowheads="1"/>
          </p:cNvSpPr>
          <p:nvPr>
            <p:ph type="subTitle" idx="1"/>
          </p:nvPr>
        </p:nvSpPr>
        <p:spPr>
          <a:xfrm>
            <a:off x="395288" y="5724525"/>
            <a:ext cx="8362950" cy="541877"/>
          </a:xfrm>
        </p:spPr>
        <p:txBody>
          <a:bodyPr/>
          <a:lstStyle/>
          <a:p>
            <a:r>
              <a:rPr lang="en-GB" altLang="en-US" dirty="0" smtClean="0"/>
              <a:t>Dr Sarah Earle &amp; Dr Cathy Lloyd, June 2014</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790659"/>
            <a:ext cx="9410700" cy="757320"/>
          </a:xfrm>
        </p:spPr>
        <p:txBody>
          <a:bodyPr/>
          <a:lstStyle/>
          <a:p>
            <a:r>
              <a:rPr lang="en-GB" sz="4400" dirty="0" smtClean="0"/>
              <a:t>References</a:t>
            </a:r>
            <a:endParaRPr lang="en-GB" sz="4400" dirty="0"/>
          </a:p>
        </p:txBody>
      </p:sp>
      <p:sp>
        <p:nvSpPr>
          <p:cNvPr id="3" name="Content Placeholder 2"/>
          <p:cNvSpPr>
            <a:spLocks noGrp="1"/>
          </p:cNvSpPr>
          <p:nvPr>
            <p:ph idx="1"/>
          </p:nvPr>
        </p:nvSpPr>
        <p:spPr>
          <a:xfrm>
            <a:off x="395288" y="2733675"/>
            <a:ext cx="9410700" cy="3404199"/>
          </a:xfrm>
        </p:spPr>
        <p:txBody>
          <a:bodyPr/>
          <a:lstStyle/>
          <a:p>
            <a:r>
              <a:rPr lang="en-GB" sz="2000" dirty="0" smtClean="0"/>
              <a:t>Earle S and Lloyd C E (2014) ‘Diabetes and the Pregnancy Paradox: The loss of expectations and reproductive futures’ in Sarah Earle, Carol Komaromy and Linda Layne (</a:t>
            </a:r>
            <a:r>
              <a:rPr lang="en-GB" sz="2000" dirty="0" err="1" smtClean="0"/>
              <a:t>eds</a:t>
            </a:r>
            <a:r>
              <a:rPr lang="en-GB" sz="2000" dirty="0" smtClean="0"/>
              <a:t>) </a:t>
            </a:r>
            <a:r>
              <a:rPr lang="en-GB" sz="2000" i="1" dirty="0" smtClean="0"/>
              <a:t>Understanding Reproductive Loss: Perspectives on life, death and fertility</a:t>
            </a:r>
            <a:r>
              <a:rPr lang="en-GB" sz="2000" dirty="0" smtClean="0"/>
              <a:t>. Palgrave.</a:t>
            </a:r>
          </a:p>
          <a:p>
            <a:pPr marL="0" indent="0">
              <a:buNone/>
            </a:pPr>
            <a:endParaRPr lang="en-GB" sz="2000" dirty="0" smtClean="0"/>
          </a:p>
          <a:p>
            <a:r>
              <a:rPr lang="en-GB" sz="2000" dirty="0" smtClean="0"/>
              <a:t>Hawthorne G and Modder J (2002) ‘Maternity services for women with diabetes in the UK’. </a:t>
            </a:r>
            <a:r>
              <a:rPr lang="en-GB" sz="2000" i="1" dirty="0" smtClean="0"/>
              <a:t>Diabetic Medicine</a:t>
            </a:r>
            <a:r>
              <a:rPr lang="en-GB" sz="2000" dirty="0" smtClean="0"/>
              <a:t>, 19(4), 50-55.</a:t>
            </a:r>
          </a:p>
          <a:p>
            <a:pPr marL="0" indent="0">
              <a:buNone/>
            </a:pPr>
            <a:endParaRPr lang="en-GB" sz="2000" dirty="0" smtClean="0"/>
          </a:p>
          <a:p>
            <a:r>
              <a:rPr lang="en-GB" sz="2000" dirty="0" err="1" smtClean="0"/>
              <a:t>Mahmund</a:t>
            </a:r>
            <a:r>
              <a:rPr lang="en-GB" sz="2000" dirty="0"/>
              <a:t> </a:t>
            </a:r>
            <a:r>
              <a:rPr lang="en-GB" sz="2000" dirty="0" smtClean="0"/>
              <a:t>M and </a:t>
            </a:r>
            <a:r>
              <a:rPr lang="en-GB" sz="2000" dirty="0" err="1" smtClean="0"/>
              <a:t>Mazza</a:t>
            </a:r>
            <a:r>
              <a:rPr lang="en-GB" sz="2000" dirty="0" smtClean="0"/>
              <a:t> D (2010) ‘Preconception care of women with diabetes: A review of current guideline recommendations’, BMC Women’s Health, 10(5).</a:t>
            </a:r>
            <a:endParaRPr lang="en-GB" sz="2000" dirty="0"/>
          </a:p>
        </p:txBody>
      </p:sp>
      <p:sp>
        <p:nvSpPr>
          <p:cNvPr id="4" name="Slide Number Placeholder 3"/>
          <p:cNvSpPr>
            <a:spLocks noGrp="1"/>
          </p:cNvSpPr>
          <p:nvPr>
            <p:ph type="sldNum" sz="quarter" idx="11"/>
          </p:nvPr>
        </p:nvSpPr>
        <p:spPr/>
        <p:txBody>
          <a:bodyPr/>
          <a:lstStyle/>
          <a:p>
            <a:fld id="{066661DD-3005-499C-8B5C-1B327C019DD2}" type="slidenum">
              <a:rPr lang="en-GB" altLang="en-US" smtClean="0"/>
              <a:pPr/>
              <a:t>10</a:t>
            </a:fld>
            <a:endParaRPr lang="en-GB" altLang="en-US"/>
          </a:p>
        </p:txBody>
      </p:sp>
    </p:spTree>
    <p:extLst>
      <p:ext uri="{BB962C8B-B14F-4D97-AF65-F5344CB8AC3E}">
        <p14:creationId xmlns:p14="http://schemas.microsoft.com/office/powerpoint/2010/main" val="3852286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04813" y="1642457"/>
            <a:ext cx="9410700" cy="4265973"/>
          </a:xfrm>
          <a:noFill/>
          <a:ln/>
        </p:spPr>
        <p:txBody>
          <a:bodyPr/>
          <a:lstStyle/>
          <a:p>
            <a:r>
              <a:rPr lang="en-GB" altLang="en-US" sz="4000" b="1" dirty="0" smtClean="0">
                <a:solidFill>
                  <a:schemeClr val="tx1"/>
                </a:solidFill>
              </a:rPr>
              <a:t>Thank you!</a:t>
            </a:r>
            <a:r>
              <a:rPr lang="en-GB" altLang="en-US" sz="4000" dirty="0" smtClean="0">
                <a:solidFill>
                  <a:schemeClr val="tx1"/>
                </a:solidFill>
              </a:rPr>
              <a:t/>
            </a:r>
            <a:br>
              <a:rPr lang="en-GB" altLang="en-US" sz="4000" dirty="0" smtClean="0">
                <a:solidFill>
                  <a:schemeClr val="tx1"/>
                </a:solidFill>
              </a:rPr>
            </a:br>
            <a:r>
              <a:rPr lang="en-GB" altLang="en-US" sz="4000" dirty="0">
                <a:solidFill>
                  <a:schemeClr val="tx1"/>
                </a:solidFill>
              </a:rPr>
              <a:t/>
            </a:r>
            <a:br>
              <a:rPr lang="en-GB" altLang="en-US" sz="4000" dirty="0">
                <a:solidFill>
                  <a:schemeClr val="tx1"/>
                </a:solidFill>
              </a:rPr>
            </a:br>
            <a:r>
              <a:rPr lang="en-GB" altLang="en-US" sz="2400" dirty="0" smtClean="0">
                <a:solidFill>
                  <a:schemeClr val="tx1"/>
                </a:solidFill>
              </a:rPr>
              <a:t>Dr Sarah Earle</a:t>
            </a:r>
            <a:br>
              <a:rPr lang="en-GB" altLang="en-US" sz="2400" dirty="0" smtClean="0">
                <a:solidFill>
                  <a:schemeClr val="tx1"/>
                </a:solidFill>
              </a:rPr>
            </a:br>
            <a:r>
              <a:rPr lang="en-GB" altLang="en-US" sz="2400" dirty="0" smtClean="0">
                <a:solidFill>
                  <a:schemeClr val="tx1"/>
                </a:solidFill>
              </a:rPr>
              <a:t>Senior Lecturer &amp; Associate Dean for Research</a:t>
            </a:r>
            <a:r>
              <a:rPr lang="en-GB" altLang="en-US" sz="4000" dirty="0" smtClean="0">
                <a:solidFill>
                  <a:schemeClr val="tx1"/>
                </a:solidFill>
              </a:rPr>
              <a:t/>
            </a:r>
            <a:br>
              <a:rPr lang="en-GB" altLang="en-US" sz="4000" dirty="0" smtClean="0">
                <a:solidFill>
                  <a:schemeClr val="tx1"/>
                </a:solidFill>
              </a:rPr>
            </a:br>
            <a:r>
              <a:rPr lang="en-GB" altLang="en-US" sz="2400" dirty="0" smtClean="0">
                <a:solidFill>
                  <a:schemeClr val="tx1"/>
                </a:solidFill>
              </a:rPr>
              <a:t>Faculty of Health &amp; Social Care</a:t>
            </a:r>
            <a:r>
              <a:rPr lang="en-GB" altLang="en-US" sz="2400" dirty="0">
                <a:solidFill>
                  <a:schemeClr val="tx1"/>
                </a:solidFill>
              </a:rPr>
              <a:t/>
            </a:r>
            <a:br>
              <a:rPr lang="en-GB" altLang="en-US" sz="2400" dirty="0">
                <a:solidFill>
                  <a:schemeClr val="tx1"/>
                </a:solidFill>
              </a:rPr>
            </a:br>
            <a:r>
              <a:rPr lang="en-GB" altLang="en-US" sz="2400" dirty="0">
                <a:solidFill>
                  <a:schemeClr val="tx1"/>
                </a:solidFill>
              </a:rPr>
              <a:t>The Open University</a:t>
            </a:r>
            <a:br>
              <a:rPr lang="en-GB" altLang="en-US" sz="2400" dirty="0">
                <a:solidFill>
                  <a:schemeClr val="tx1"/>
                </a:solidFill>
              </a:rPr>
            </a:br>
            <a:r>
              <a:rPr lang="en-GB" altLang="en-US" sz="2400" dirty="0">
                <a:solidFill>
                  <a:schemeClr val="tx1"/>
                </a:solidFill>
              </a:rPr>
              <a:t>Walton Hall</a:t>
            </a:r>
            <a:br>
              <a:rPr lang="en-GB" altLang="en-US" sz="2400" dirty="0">
                <a:solidFill>
                  <a:schemeClr val="tx1"/>
                </a:solidFill>
              </a:rPr>
            </a:br>
            <a:r>
              <a:rPr lang="en-GB" altLang="en-US" sz="2400" dirty="0">
                <a:solidFill>
                  <a:schemeClr val="tx1"/>
                </a:solidFill>
              </a:rPr>
              <a:t>Milton Keynes</a:t>
            </a:r>
            <a:br>
              <a:rPr lang="en-GB" altLang="en-US" sz="2400" dirty="0">
                <a:solidFill>
                  <a:schemeClr val="tx1"/>
                </a:solidFill>
              </a:rPr>
            </a:br>
            <a:r>
              <a:rPr lang="en-GB" altLang="en-US" sz="2400" dirty="0">
                <a:solidFill>
                  <a:schemeClr val="tx1"/>
                </a:solidFill>
              </a:rPr>
              <a:t>MK7 </a:t>
            </a:r>
            <a:r>
              <a:rPr lang="en-GB" altLang="en-US" sz="2400" dirty="0" smtClean="0">
                <a:solidFill>
                  <a:schemeClr val="tx1"/>
                </a:solidFill>
              </a:rPr>
              <a:t>6AA</a:t>
            </a:r>
            <a:br>
              <a:rPr lang="en-GB" altLang="en-US" sz="2400" dirty="0" smtClean="0">
                <a:solidFill>
                  <a:schemeClr val="tx1"/>
                </a:solidFill>
              </a:rPr>
            </a:br>
            <a:r>
              <a:rPr lang="en-GB" altLang="en-US" sz="2400" dirty="0" smtClean="0">
                <a:solidFill>
                  <a:schemeClr val="tx1"/>
                </a:solidFill>
              </a:rPr>
              <a:t>United Kingdom</a:t>
            </a:r>
            <a:endParaRPr lang="en-GB" altLang="en-US" sz="2400" dirty="0">
              <a:solidFill>
                <a:schemeClr val="tx1"/>
              </a:solidFill>
            </a:endParaRPr>
          </a:p>
        </p:txBody>
      </p:sp>
      <p:sp>
        <p:nvSpPr>
          <p:cNvPr id="20483" name="Rectangle 3"/>
          <p:cNvSpPr>
            <a:spLocks noGrp="1" noChangeArrowheads="1"/>
          </p:cNvSpPr>
          <p:nvPr>
            <p:ph type="body" idx="1"/>
          </p:nvPr>
        </p:nvSpPr>
        <p:spPr>
          <a:xfrm>
            <a:off x="405483" y="6300911"/>
            <a:ext cx="9410700" cy="648072"/>
          </a:xfrm>
        </p:spPr>
        <p:txBody>
          <a:bodyPr/>
          <a:lstStyle/>
          <a:p>
            <a:pPr>
              <a:buFontTx/>
              <a:buNone/>
            </a:pPr>
            <a:r>
              <a:rPr lang="en-GB" altLang="en-US" sz="2400" dirty="0" smtClean="0"/>
              <a:t>Email: </a:t>
            </a:r>
            <a:r>
              <a:rPr lang="en-GB" altLang="en-US" sz="2400" dirty="0" smtClean="0">
                <a:hlinkClick r:id="rId3"/>
              </a:rPr>
              <a:t>sarah.earle@open.ac.uk</a:t>
            </a:r>
            <a:endParaRPr lang="en-GB" altLang="en-US" sz="2400" dirty="0" smtClean="0"/>
          </a:p>
          <a:p>
            <a:pPr>
              <a:buFontTx/>
              <a:buNone/>
            </a:pPr>
            <a:endParaRPr lang="en-GB" altLang="en-US" sz="3000" dirty="0"/>
          </a:p>
        </p:txBody>
      </p:sp>
      <p:pic>
        <p:nvPicPr>
          <p:cNvPr id="20487" name="Picture 7" descr="OU_masterlogo_colour_29m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26438" y="431800"/>
            <a:ext cx="180975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fld id="{066661DD-3005-499C-8B5C-1B327C019DD2}" type="slidenum">
              <a:rPr lang="en-GB" altLang="en-US" smtClean="0"/>
              <a:pPr/>
              <a:t>11</a:t>
            </a:fld>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821437"/>
            <a:ext cx="9410700" cy="695765"/>
          </a:xfrm>
        </p:spPr>
        <p:txBody>
          <a:bodyPr/>
          <a:lstStyle/>
          <a:p>
            <a:r>
              <a:rPr lang="en-GB" sz="4000" dirty="0" smtClean="0"/>
              <a:t>Why is pre-conception care important?</a:t>
            </a:r>
            <a:endParaRPr lang="en-GB" sz="4000" dirty="0"/>
          </a:p>
        </p:txBody>
      </p:sp>
      <p:pic>
        <p:nvPicPr>
          <p:cNvPr id="9"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682615" y="2733675"/>
            <a:ext cx="2636184" cy="3927276"/>
          </a:xfrm>
        </p:spPr>
      </p:pic>
      <p:sp>
        <p:nvSpPr>
          <p:cNvPr id="8" name="Content Placeholder 7"/>
          <p:cNvSpPr>
            <a:spLocks noGrp="1"/>
          </p:cNvSpPr>
          <p:nvPr>
            <p:ph sz="half" idx="1"/>
          </p:nvPr>
        </p:nvSpPr>
        <p:spPr>
          <a:xfrm>
            <a:off x="395288" y="2733676"/>
            <a:ext cx="4629150" cy="4431331"/>
          </a:xfrm>
        </p:spPr>
        <p:txBody>
          <a:bodyPr/>
          <a:lstStyle/>
          <a:p>
            <a:r>
              <a:rPr lang="en-GB" sz="2400" dirty="0" smtClean="0"/>
              <a:t>Diabetes increases morbidity and mortality</a:t>
            </a:r>
          </a:p>
          <a:p>
            <a:r>
              <a:rPr lang="en-GB" sz="2400" dirty="0" smtClean="0"/>
              <a:t>Burden of disease unnecessary</a:t>
            </a:r>
          </a:p>
          <a:p>
            <a:r>
              <a:rPr lang="en-GB" sz="2400" dirty="0" smtClean="0"/>
              <a:t>A full spectrum of modifiable risk factors</a:t>
            </a:r>
          </a:p>
          <a:p>
            <a:r>
              <a:rPr lang="en-GB" sz="2400" dirty="0" smtClean="0"/>
              <a:t>Increase in diabetes globally</a:t>
            </a:r>
          </a:p>
          <a:p>
            <a:endParaRPr lang="en-GB" sz="2400" dirty="0"/>
          </a:p>
          <a:p>
            <a:r>
              <a:rPr lang="en-GB" sz="2400" dirty="0" smtClean="0"/>
              <a:t>… although there is no one universal approach</a:t>
            </a:r>
            <a:r>
              <a:rPr lang="en-GB" sz="2000" dirty="0" smtClean="0">
                <a:solidFill>
                  <a:schemeClr val="bg2"/>
                </a:solidFill>
              </a:rPr>
              <a:t> (</a:t>
            </a:r>
            <a:r>
              <a:rPr lang="en-GB" sz="2000" dirty="0" err="1" smtClean="0">
                <a:solidFill>
                  <a:schemeClr val="bg2"/>
                </a:solidFill>
              </a:rPr>
              <a:t>Mahmund</a:t>
            </a:r>
            <a:r>
              <a:rPr lang="en-GB" sz="2000" dirty="0" smtClean="0">
                <a:solidFill>
                  <a:schemeClr val="bg2"/>
                </a:solidFill>
              </a:rPr>
              <a:t> &amp; </a:t>
            </a:r>
            <a:r>
              <a:rPr lang="en-GB" sz="2000" dirty="0" err="1" smtClean="0">
                <a:solidFill>
                  <a:schemeClr val="bg2"/>
                </a:solidFill>
              </a:rPr>
              <a:t>Mazza</a:t>
            </a:r>
            <a:r>
              <a:rPr lang="en-GB" sz="2000" dirty="0" smtClean="0">
                <a:solidFill>
                  <a:schemeClr val="bg2"/>
                </a:solidFill>
              </a:rPr>
              <a:t>, 2010)</a:t>
            </a:r>
          </a:p>
          <a:p>
            <a:endParaRPr lang="en-GB" dirty="0" smtClean="0"/>
          </a:p>
          <a:p>
            <a:endParaRPr lang="en-GB" dirty="0"/>
          </a:p>
        </p:txBody>
      </p:sp>
      <p:sp>
        <p:nvSpPr>
          <p:cNvPr id="3" name="Slide Number Placeholder 2"/>
          <p:cNvSpPr>
            <a:spLocks noGrp="1"/>
          </p:cNvSpPr>
          <p:nvPr>
            <p:ph type="sldNum" sz="quarter" idx="11"/>
          </p:nvPr>
        </p:nvSpPr>
        <p:spPr/>
        <p:txBody>
          <a:bodyPr/>
          <a:lstStyle/>
          <a:p>
            <a:fld id="{A416E0D4-29F1-485F-BEA6-5F619A678778}" type="slidenum">
              <a:rPr lang="en-GB" altLang="en-US" smtClean="0"/>
              <a:pPr/>
              <a:t>2</a:t>
            </a:fld>
            <a:endParaRPr lang="en-GB" altLang="en-US"/>
          </a:p>
        </p:txBody>
      </p:sp>
      <p:sp>
        <p:nvSpPr>
          <p:cNvPr id="4" name="TextBox 3"/>
          <p:cNvSpPr txBox="1"/>
          <p:nvPr/>
        </p:nvSpPr>
        <p:spPr>
          <a:xfrm>
            <a:off x="4968305" y="6804967"/>
            <a:ext cx="4824536" cy="400110"/>
          </a:xfrm>
          <a:prstGeom prst="rect">
            <a:avLst/>
          </a:prstGeom>
          <a:noFill/>
        </p:spPr>
        <p:txBody>
          <a:bodyPr wrap="square" rtlCol="0">
            <a:spAutoFit/>
          </a:bodyPr>
          <a:lstStyle/>
          <a:p>
            <a:pPr algn="r"/>
            <a:r>
              <a:rPr lang="en-GB" sz="1000" i="1" dirty="0" smtClean="0">
                <a:solidFill>
                  <a:schemeClr val="bg2"/>
                </a:solidFill>
              </a:rPr>
              <a:t>Pregnancy Stock.</a:t>
            </a:r>
            <a:r>
              <a:rPr lang="en-GB" sz="1000" dirty="0" smtClean="0">
                <a:solidFill>
                  <a:schemeClr val="bg2"/>
                </a:solidFill>
              </a:rPr>
              <a:t> Photography. </a:t>
            </a:r>
            <a:r>
              <a:rPr lang="en-GB" sz="1000" i="1" dirty="0" err="1" smtClean="0">
                <a:solidFill>
                  <a:schemeClr val="bg2"/>
                </a:solidFill>
              </a:rPr>
              <a:t>Encyclopædia</a:t>
            </a:r>
            <a:r>
              <a:rPr lang="en-GB" sz="1000" i="1" dirty="0" smtClean="0">
                <a:solidFill>
                  <a:schemeClr val="bg2"/>
                </a:solidFill>
              </a:rPr>
              <a:t> Britannica </a:t>
            </a:r>
            <a:r>
              <a:rPr lang="en-GB" sz="1000" i="1" dirty="0" err="1" smtClean="0">
                <a:solidFill>
                  <a:schemeClr val="bg2"/>
                </a:solidFill>
              </a:rPr>
              <a:t>ImageQuest</a:t>
            </a:r>
            <a:r>
              <a:rPr lang="en-GB" sz="1000" i="1" dirty="0" smtClean="0">
                <a:solidFill>
                  <a:schemeClr val="bg2"/>
                </a:solidFill>
              </a:rPr>
              <a:t>.</a:t>
            </a:r>
            <a:r>
              <a:rPr lang="en-GB" sz="1000" dirty="0" smtClean="0">
                <a:solidFill>
                  <a:schemeClr val="bg2"/>
                </a:solidFill>
              </a:rPr>
              <a:t> Web. 30 May 2014. </a:t>
            </a:r>
            <a:r>
              <a:rPr lang="en-GB" sz="1000" dirty="0" smtClean="0">
                <a:solidFill>
                  <a:schemeClr val="bg2"/>
                </a:solidFill>
                <a:hlinkClick r:id="" action="ppaction://hlinkfile"/>
              </a:rPr>
              <a:t>http://quest.eb.com.libezproxy.open.ac.uk/images/158_2461425</a:t>
            </a:r>
            <a:endParaRPr lang="en-GB" sz="1000" dirty="0">
              <a:solidFill>
                <a:schemeClr val="bg2"/>
              </a:solidFill>
            </a:endParaRPr>
          </a:p>
        </p:txBody>
      </p:sp>
    </p:spTree>
    <p:extLst>
      <p:ext uri="{BB962C8B-B14F-4D97-AF65-F5344CB8AC3E}">
        <p14:creationId xmlns:p14="http://schemas.microsoft.com/office/powerpoint/2010/main" val="3222860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821436"/>
            <a:ext cx="9410700" cy="695765"/>
          </a:xfrm>
        </p:spPr>
        <p:txBody>
          <a:bodyPr/>
          <a:lstStyle/>
          <a:p>
            <a:r>
              <a:rPr lang="en-GB" sz="4000" dirty="0" smtClean="0"/>
              <a:t>Critiques of pre-conception care</a:t>
            </a:r>
            <a:endParaRPr lang="en-GB" sz="4000" dirty="0"/>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07131" y="2700512"/>
            <a:ext cx="2966704" cy="3672408"/>
          </a:xfrm>
        </p:spPr>
      </p:pic>
      <p:sp>
        <p:nvSpPr>
          <p:cNvPr id="4" name="Content Placeholder 3"/>
          <p:cNvSpPr>
            <a:spLocks noGrp="1"/>
          </p:cNvSpPr>
          <p:nvPr>
            <p:ph sz="half" idx="2"/>
          </p:nvPr>
        </p:nvSpPr>
        <p:spPr>
          <a:xfrm>
            <a:off x="5176838" y="2733675"/>
            <a:ext cx="4629150" cy="4475261"/>
          </a:xfrm>
        </p:spPr>
        <p:txBody>
          <a:bodyPr/>
          <a:lstStyle/>
          <a:p>
            <a:pPr marL="285750" indent="-285750">
              <a:buFont typeface="Arial" panose="020B0604020202020204" pitchFamily="34" charset="0"/>
              <a:buChar char="•"/>
            </a:pPr>
            <a:r>
              <a:rPr lang="en-GB" dirty="0" smtClean="0"/>
              <a:t>Pronatalist</a:t>
            </a:r>
          </a:p>
          <a:p>
            <a:pPr marL="285750" indent="-285750">
              <a:buFont typeface="Arial" panose="020B0604020202020204" pitchFamily="34" charset="0"/>
              <a:buChar char="•"/>
            </a:pPr>
            <a:r>
              <a:rPr lang="en-GB" dirty="0" smtClean="0"/>
              <a:t>Too narrowly framed</a:t>
            </a:r>
          </a:p>
          <a:p>
            <a:pPr marL="285750" indent="-285750">
              <a:buFont typeface="Arial" panose="020B0604020202020204" pitchFamily="34" charset="0"/>
              <a:buChar char="•"/>
            </a:pPr>
            <a:r>
              <a:rPr lang="en-GB" dirty="0" smtClean="0"/>
              <a:t>Promotes surveillance</a:t>
            </a:r>
          </a:p>
          <a:p>
            <a:pPr marL="285750" indent="-285750">
              <a:buFont typeface="Arial" panose="020B0604020202020204" pitchFamily="34" charset="0"/>
              <a:buChar char="•"/>
            </a:pPr>
            <a:r>
              <a:rPr lang="en-GB" dirty="0" smtClean="0"/>
              <a:t>Adverse outcomes blamed on women</a:t>
            </a:r>
          </a:p>
          <a:p>
            <a:pPr marL="285750" indent="-285750">
              <a:buFont typeface="Arial" panose="020B0604020202020204" pitchFamily="34" charset="0"/>
              <a:buChar char="•"/>
            </a:pPr>
            <a:r>
              <a:rPr lang="en-GB" dirty="0" smtClean="0"/>
              <a:t>Pregnancy ‘planning’ is complex</a:t>
            </a:r>
          </a:p>
          <a:p>
            <a:pPr marL="285750" indent="-285750">
              <a:buFont typeface="Arial" panose="020B0604020202020204" pitchFamily="34" charset="0"/>
              <a:buChar char="•"/>
            </a:pPr>
            <a:r>
              <a:rPr lang="en-GB" dirty="0" smtClean="0"/>
              <a:t>Uptake is low</a:t>
            </a:r>
          </a:p>
          <a:p>
            <a:endParaRPr lang="en-GB" dirty="0"/>
          </a:p>
        </p:txBody>
      </p:sp>
      <p:sp>
        <p:nvSpPr>
          <p:cNvPr id="5" name="Slide Number Placeholder 4"/>
          <p:cNvSpPr>
            <a:spLocks noGrp="1"/>
          </p:cNvSpPr>
          <p:nvPr>
            <p:ph type="sldNum" sz="quarter" idx="11"/>
          </p:nvPr>
        </p:nvSpPr>
        <p:spPr/>
        <p:txBody>
          <a:bodyPr/>
          <a:lstStyle/>
          <a:p>
            <a:fld id="{A416E0D4-29F1-485F-BEA6-5F619A678778}" type="slidenum">
              <a:rPr lang="en-GB" altLang="en-US" smtClean="0"/>
              <a:pPr/>
              <a:t>3</a:t>
            </a:fld>
            <a:endParaRPr lang="en-GB" altLang="en-US"/>
          </a:p>
        </p:txBody>
      </p:sp>
      <p:sp>
        <p:nvSpPr>
          <p:cNvPr id="7" name="TextBox 6"/>
          <p:cNvSpPr txBox="1"/>
          <p:nvPr/>
        </p:nvSpPr>
        <p:spPr>
          <a:xfrm>
            <a:off x="586211" y="6915615"/>
            <a:ext cx="7504756" cy="400110"/>
          </a:xfrm>
          <a:prstGeom prst="rect">
            <a:avLst/>
          </a:prstGeom>
          <a:noFill/>
        </p:spPr>
        <p:txBody>
          <a:bodyPr wrap="square" rtlCol="0">
            <a:spAutoFit/>
          </a:bodyPr>
          <a:lstStyle/>
          <a:p>
            <a:r>
              <a:rPr lang="en-GB" sz="1000" dirty="0" smtClean="0">
                <a:solidFill>
                  <a:schemeClr val="bg2"/>
                </a:solidFill>
                <a:effectLst/>
              </a:rPr>
              <a:t>Photo Credit: &lt;a </a:t>
            </a:r>
            <a:r>
              <a:rPr lang="en-GB" sz="1000" dirty="0" err="1" smtClean="0">
                <a:solidFill>
                  <a:schemeClr val="bg2"/>
                </a:solidFill>
                <a:effectLst/>
              </a:rPr>
              <a:t>href</a:t>
            </a:r>
            <a:r>
              <a:rPr lang="en-GB" sz="1000" dirty="0" smtClean="0">
                <a:solidFill>
                  <a:schemeClr val="bg2"/>
                </a:solidFill>
                <a:effectLst/>
              </a:rPr>
              <a:t>="http://www.flickr.com/photos/68381662@N00/1468233664/"&gt;petar_c&lt;/a&gt; via &lt;a </a:t>
            </a:r>
            <a:r>
              <a:rPr lang="en-GB" sz="1000" dirty="0" err="1" smtClean="0">
                <a:solidFill>
                  <a:schemeClr val="bg2"/>
                </a:solidFill>
                <a:effectLst/>
              </a:rPr>
              <a:t>href</a:t>
            </a:r>
            <a:r>
              <a:rPr lang="en-GB" sz="1000" dirty="0" smtClean="0">
                <a:solidFill>
                  <a:schemeClr val="bg2"/>
                </a:solidFill>
                <a:effectLst/>
              </a:rPr>
              <a:t>="http://compfight.com"&gt;</a:t>
            </a:r>
            <a:r>
              <a:rPr lang="en-GB" sz="1000" dirty="0" err="1" smtClean="0">
                <a:solidFill>
                  <a:schemeClr val="bg2"/>
                </a:solidFill>
                <a:effectLst/>
              </a:rPr>
              <a:t>Compfight</a:t>
            </a:r>
            <a:r>
              <a:rPr lang="en-GB" sz="1000" dirty="0" smtClean="0">
                <a:solidFill>
                  <a:schemeClr val="bg2"/>
                </a:solidFill>
                <a:effectLst/>
              </a:rPr>
              <a:t>&lt;/a&gt; &lt;a </a:t>
            </a:r>
            <a:r>
              <a:rPr lang="en-GB" sz="1000" dirty="0" err="1" smtClean="0">
                <a:solidFill>
                  <a:schemeClr val="bg2"/>
                </a:solidFill>
                <a:effectLst/>
              </a:rPr>
              <a:t>href</a:t>
            </a:r>
            <a:r>
              <a:rPr lang="en-GB" sz="1000" dirty="0" smtClean="0">
                <a:solidFill>
                  <a:schemeClr val="bg2"/>
                </a:solidFill>
                <a:effectLst/>
              </a:rPr>
              <a:t>="https://creativecommons.org/licenses/by-</a:t>
            </a:r>
            <a:r>
              <a:rPr lang="en-GB" sz="1000" dirty="0" err="1" smtClean="0">
                <a:solidFill>
                  <a:schemeClr val="bg2"/>
                </a:solidFill>
                <a:effectLst/>
              </a:rPr>
              <a:t>nc</a:t>
            </a:r>
            <a:r>
              <a:rPr lang="en-GB" sz="1000" dirty="0" smtClean="0">
                <a:solidFill>
                  <a:schemeClr val="bg2"/>
                </a:solidFill>
                <a:effectLst/>
              </a:rPr>
              <a:t>/2.0/"&gt;cc&lt;/a&gt;</a:t>
            </a:r>
            <a:endParaRPr lang="en-GB" sz="1000" dirty="0">
              <a:solidFill>
                <a:schemeClr val="bg2"/>
              </a:solidFill>
            </a:endParaRPr>
          </a:p>
        </p:txBody>
      </p:sp>
    </p:spTree>
    <p:extLst>
      <p:ext uri="{BB962C8B-B14F-4D97-AF65-F5344CB8AC3E}">
        <p14:creationId xmlns:p14="http://schemas.microsoft.com/office/powerpoint/2010/main" val="215389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483" y="1822130"/>
            <a:ext cx="9410700" cy="695765"/>
          </a:xfrm>
        </p:spPr>
        <p:txBody>
          <a:bodyPr/>
          <a:lstStyle/>
          <a:p>
            <a:r>
              <a:rPr lang="en-GB" sz="4000" dirty="0" smtClean="0"/>
              <a:t>The state of pre-conception care</a:t>
            </a:r>
            <a:endParaRPr lang="en-GB" sz="4000" dirty="0"/>
          </a:p>
        </p:txBody>
      </p:sp>
      <p:sp>
        <p:nvSpPr>
          <p:cNvPr id="3" name="Content Placeholder 2"/>
          <p:cNvSpPr>
            <a:spLocks noGrp="1"/>
          </p:cNvSpPr>
          <p:nvPr>
            <p:ph idx="1"/>
          </p:nvPr>
        </p:nvSpPr>
        <p:spPr>
          <a:xfrm>
            <a:off x="395288" y="2733675"/>
            <a:ext cx="9410700" cy="1976115"/>
          </a:xfrm>
        </p:spPr>
        <p:txBody>
          <a:bodyPr/>
          <a:lstStyle/>
          <a:p>
            <a:pPr marL="0" indent="0" algn="ctr">
              <a:buNone/>
            </a:pPr>
            <a:endParaRPr lang="en-GB" dirty="0" smtClean="0"/>
          </a:p>
          <a:p>
            <a:pPr marL="0" indent="0" algn="ctr">
              <a:buNone/>
            </a:pPr>
            <a:endParaRPr lang="en-GB" dirty="0"/>
          </a:p>
          <a:p>
            <a:pPr marL="0" indent="0" algn="ctr">
              <a:buNone/>
            </a:pPr>
            <a:r>
              <a:rPr lang="en-GB" dirty="0" smtClean="0"/>
              <a:t>‘… a black hole with services struggling to provide accessible and timely services.’</a:t>
            </a:r>
            <a:endParaRPr lang="en-GB" dirty="0"/>
          </a:p>
        </p:txBody>
      </p:sp>
      <p:sp>
        <p:nvSpPr>
          <p:cNvPr id="4" name="Slide Number Placeholder 3"/>
          <p:cNvSpPr>
            <a:spLocks noGrp="1"/>
          </p:cNvSpPr>
          <p:nvPr>
            <p:ph type="sldNum" sz="quarter" idx="11"/>
          </p:nvPr>
        </p:nvSpPr>
        <p:spPr/>
        <p:txBody>
          <a:bodyPr/>
          <a:lstStyle/>
          <a:p>
            <a:fld id="{066661DD-3005-499C-8B5C-1B327C019DD2}" type="slidenum">
              <a:rPr lang="en-GB" altLang="en-US" smtClean="0"/>
              <a:pPr/>
              <a:t>4</a:t>
            </a:fld>
            <a:endParaRPr lang="en-GB" altLang="en-US"/>
          </a:p>
        </p:txBody>
      </p:sp>
      <p:sp>
        <p:nvSpPr>
          <p:cNvPr id="5" name="TextBox 4"/>
          <p:cNvSpPr txBox="1"/>
          <p:nvPr/>
        </p:nvSpPr>
        <p:spPr>
          <a:xfrm>
            <a:off x="981547" y="5004767"/>
            <a:ext cx="8568952" cy="461665"/>
          </a:xfrm>
          <a:prstGeom prst="rect">
            <a:avLst/>
          </a:prstGeom>
          <a:noFill/>
        </p:spPr>
        <p:txBody>
          <a:bodyPr wrap="square" rtlCol="0">
            <a:spAutoFit/>
          </a:bodyPr>
          <a:lstStyle/>
          <a:p>
            <a:pPr algn="r"/>
            <a:r>
              <a:rPr lang="en-GB" sz="2400" dirty="0" smtClean="0">
                <a:solidFill>
                  <a:schemeClr val="bg2"/>
                </a:solidFill>
              </a:rPr>
              <a:t>(Hawthorne </a:t>
            </a:r>
            <a:r>
              <a:rPr lang="en-GB" sz="2400" dirty="0" smtClean="0">
                <a:solidFill>
                  <a:schemeClr val="bg2"/>
                </a:solidFill>
              </a:rPr>
              <a:t>&amp; Modder, 2002, p. 54)</a:t>
            </a:r>
            <a:endParaRPr lang="en-GB" sz="2400" dirty="0">
              <a:solidFill>
                <a:schemeClr val="bg2"/>
              </a:solidFill>
            </a:endParaRPr>
          </a:p>
        </p:txBody>
      </p:sp>
    </p:spTree>
    <p:extLst>
      <p:ext uri="{BB962C8B-B14F-4D97-AF65-F5344CB8AC3E}">
        <p14:creationId xmlns:p14="http://schemas.microsoft.com/office/powerpoint/2010/main" val="3493527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821436"/>
            <a:ext cx="9410700" cy="695765"/>
          </a:xfrm>
        </p:spPr>
        <p:txBody>
          <a:bodyPr/>
          <a:lstStyle/>
          <a:p>
            <a:r>
              <a:rPr lang="en-GB" sz="4000" dirty="0" smtClean="0"/>
              <a:t>The pregnancy paradox</a:t>
            </a:r>
            <a:endParaRPr lang="en-GB" sz="4000" dirty="0"/>
          </a:p>
        </p:txBody>
      </p:sp>
      <p:sp>
        <p:nvSpPr>
          <p:cNvPr id="3" name="Content Placeholder 2"/>
          <p:cNvSpPr>
            <a:spLocks noGrp="1"/>
          </p:cNvSpPr>
          <p:nvPr>
            <p:ph idx="1"/>
          </p:nvPr>
        </p:nvSpPr>
        <p:spPr>
          <a:xfrm>
            <a:off x="395288" y="2733675"/>
            <a:ext cx="9410700" cy="3527309"/>
          </a:xfrm>
        </p:spPr>
        <p:txBody>
          <a:bodyPr/>
          <a:lstStyle/>
          <a:p>
            <a:pPr marL="0" indent="0" algn="ctr">
              <a:buNone/>
            </a:pPr>
            <a:r>
              <a:rPr lang="en-GB" i="1" dirty="0" smtClean="0"/>
              <a:t>“…pregnancy, childbirth and early motherhood are often understood, and experienced, paradoxically. On the one hand, these experiences are epitomized as the most natural, joyous, special and even empowering of experiences. On the other, they can also be experienced as some of the most </a:t>
            </a:r>
            <a:r>
              <a:rPr lang="en-GB" i="1" dirty="0" err="1" smtClean="0"/>
              <a:t>medicalized</a:t>
            </a:r>
            <a:r>
              <a:rPr lang="en-GB" i="1" dirty="0" smtClean="0"/>
              <a:t>, traumatising and disempowering of times…. diabetes in pregnancy sits at the very intersection of this paradox.”</a:t>
            </a:r>
          </a:p>
        </p:txBody>
      </p:sp>
      <p:sp>
        <p:nvSpPr>
          <p:cNvPr id="4" name="TextBox 3"/>
          <p:cNvSpPr txBox="1"/>
          <p:nvPr/>
        </p:nvSpPr>
        <p:spPr>
          <a:xfrm>
            <a:off x="837531" y="6527968"/>
            <a:ext cx="9073008" cy="461665"/>
          </a:xfrm>
          <a:prstGeom prst="rect">
            <a:avLst/>
          </a:prstGeom>
          <a:noFill/>
        </p:spPr>
        <p:txBody>
          <a:bodyPr wrap="square" rtlCol="0">
            <a:spAutoFit/>
          </a:bodyPr>
          <a:lstStyle/>
          <a:p>
            <a:pPr algn="r"/>
            <a:r>
              <a:rPr lang="en-GB" sz="2400" dirty="0" smtClean="0">
                <a:solidFill>
                  <a:schemeClr val="bg2"/>
                </a:solidFill>
              </a:rPr>
              <a:t>(Earle and Lloyd, 2014)</a:t>
            </a:r>
            <a:endParaRPr lang="en-GB" sz="2400" dirty="0">
              <a:solidFill>
                <a:schemeClr val="bg2"/>
              </a:solidFill>
            </a:endParaRPr>
          </a:p>
        </p:txBody>
      </p:sp>
      <p:sp>
        <p:nvSpPr>
          <p:cNvPr id="5" name="Slide Number Placeholder 4"/>
          <p:cNvSpPr>
            <a:spLocks noGrp="1"/>
          </p:cNvSpPr>
          <p:nvPr>
            <p:ph type="sldNum" sz="quarter" idx="11"/>
          </p:nvPr>
        </p:nvSpPr>
        <p:spPr/>
        <p:txBody>
          <a:bodyPr/>
          <a:lstStyle/>
          <a:p>
            <a:fld id="{066661DD-3005-499C-8B5C-1B327C019DD2}" type="slidenum">
              <a:rPr lang="en-GB" altLang="en-US" smtClean="0"/>
              <a:pPr/>
              <a:t>5</a:t>
            </a:fld>
            <a:endParaRPr lang="en-GB" altLang="en-US"/>
          </a:p>
        </p:txBody>
      </p:sp>
    </p:spTree>
    <p:extLst>
      <p:ext uri="{BB962C8B-B14F-4D97-AF65-F5344CB8AC3E}">
        <p14:creationId xmlns:p14="http://schemas.microsoft.com/office/powerpoint/2010/main" val="1301516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13660"/>
            <a:ext cx="9410700" cy="1311318"/>
          </a:xfrm>
        </p:spPr>
        <p:txBody>
          <a:bodyPr/>
          <a:lstStyle/>
          <a:p>
            <a:r>
              <a:rPr lang="en-GB" sz="4000" dirty="0" smtClean="0"/>
              <a:t>What women have said… about the pregnancy paradox</a:t>
            </a:r>
            <a:endParaRPr lang="en-GB" sz="4000" dirty="0"/>
          </a:p>
        </p:txBody>
      </p:sp>
      <p:sp>
        <p:nvSpPr>
          <p:cNvPr id="3" name="Content Placeholder 2"/>
          <p:cNvSpPr>
            <a:spLocks noGrp="1"/>
          </p:cNvSpPr>
          <p:nvPr>
            <p:ph idx="1"/>
          </p:nvPr>
        </p:nvSpPr>
        <p:spPr>
          <a:xfrm>
            <a:off x="395288" y="2988543"/>
            <a:ext cx="9410700" cy="3835086"/>
          </a:xfrm>
        </p:spPr>
        <p:txBody>
          <a:bodyPr/>
          <a:lstStyle/>
          <a:p>
            <a:pPr marL="0" indent="0">
              <a:buNone/>
            </a:pPr>
            <a:r>
              <a:rPr lang="en-GB" sz="2000" i="1" dirty="0" smtClean="0"/>
              <a:t>‘… the diabetes side was fantastic, but maybe [needed] just a bit more support with just being pregnant’</a:t>
            </a:r>
          </a:p>
          <a:p>
            <a:pPr marL="0" indent="0">
              <a:buNone/>
            </a:pPr>
            <a:endParaRPr lang="en-GB" sz="2000" i="1" dirty="0"/>
          </a:p>
          <a:p>
            <a:pPr marL="0" indent="0">
              <a:buNone/>
            </a:pPr>
            <a:r>
              <a:rPr lang="en-GB" sz="2000" i="1" dirty="0" smtClean="0"/>
              <a:t>‘I think diabetes for me, well it did take a lot of the pleasure away, took a lot of the “it’s my body, it’s my pregnancy”.’</a:t>
            </a:r>
          </a:p>
          <a:p>
            <a:pPr marL="0" indent="0">
              <a:buNone/>
            </a:pPr>
            <a:endParaRPr lang="en-GB" sz="2000" i="1" dirty="0"/>
          </a:p>
          <a:p>
            <a:pPr marL="0" indent="0">
              <a:buNone/>
            </a:pPr>
            <a:r>
              <a:rPr lang="en-GB" sz="2000" i="1" dirty="0" smtClean="0"/>
              <a:t>‘[diabetes] just dominates the pregnancy all the way through, takes all the joy out of it…’</a:t>
            </a:r>
          </a:p>
          <a:p>
            <a:pPr marL="0" indent="0">
              <a:buNone/>
            </a:pPr>
            <a:endParaRPr lang="en-GB" sz="2000" i="1" dirty="0"/>
          </a:p>
          <a:p>
            <a:pPr marL="0" indent="0">
              <a:buNone/>
            </a:pPr>
            <a:r>
              <a:rPr lang="en-GB" sz="2000" i="1" dirty="0" smtClean="0"/>
              <a:t>‘as time went on I just accepted that… it was more about the diabetes than the pregnancy.’</a:t>
            </a:r>
            <a:endParaRPr lang="en-GB" sz="2000" i="1" dirty="0"/>
          </a:p>
        </p:txBody>
      </p:sp>
      <p:sp>
        <p:nvSpPr>
          <p:cNvPr id="4" name="Slide Number Placeholder 3"/>
          <p:cNvSpPr>
            <a:spLocks noGrp="1"/>
          </p:cNvSpPr>
          <p:nvPr>
            <p:ph type="sldNum" sz="quarter" idx="11"/>
          </p:nvPr>
        </p:nvSpPr>
        <p:spPr/>
        <p:txBody>
          <a:bodyPr/>
          <a:lstStyle/>
          <a:p>
            <a:fld id="{066661DD-3005-499C-8B5C-1B327C019DD2}" type="slidenum">
              <a:rPr lang="en-GB" altLang="en-US" smtClean="0"/>
              <a:pPr/>
              <a:t>6</a:t>
            </a:fld>
            <a:endParaRPr lang="en-GB" altLang="en-US"/>
          </a:p>
        </p:txBody>
      </p:sp>
    </p:spTree>
    <p:extLst>
      <p:ext uri="{BB962C8B-B14F-4D97-AF65-F5344CB8AC3E}">
        <p14:creationId xmlns:p14="http://schemas.microsoft.com/office/powerpoint/2010/main" val="2200588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13660"/>
            <a:ext cx="9410700" cy="1311318"/>
          </a:xfrm>
        </p:spPr>
        <p:txBody>
          <a:bodyPr/>
          <a:lstStyle/>
          <a:p>
            <a:r>
              <a:rPr lang="en-GB" sz="4000" dirty="0" smtClean="0"/>
              <a:t>What women have said… about experiences of care</a:t>
            </a:r>
            <a:endParaRPr lang="en-GB" sz="4000" dirty="0"/>
          </a:p>
        </p:txBody>
      </p:sp>
      <p:sp>
        <p:nvSpPr>
          <p:cNvPr id="3" name="Content Placeholder 2"/>
          <p:cNvSpPr>
            <a:spLocks noGrp="1"/>
          </p:cNvSpPr>
          <p:nvPr>
            <p:ph idx="1"/>
          </p:nvPr>
        </p:nvSpPr>
        <p:spPr>
          <a:xfrm>
            <a:off x="395288" y="3357797"/>
            <a:ext cx="9410700" cy="3096422"/>
          </a:xfrm>
        </p:spPr>
        <p:txBody>
          <a:bodyPr/>
          <a:lstStyle/>
          <a:p>
            <a:pPr marL="0" indent="0">
              <a:buNone/>
            </a:pPr>
            <a:r>
              <a:rPr lang="en-GB" sz="2000" i="1" dirty="0" smtClean="0"/>
              <a:t>‘… sometimes it’s the person that you’re seeing as well, if you don’t have a good rapport… I’d just felt sometimes like I was a naughty schoolgirl…</a:t>
            </a:r>
          </a:p>
          <a:p>
            <a:pPr marL="0" indent="0">
              <a:buNone/>
            </a:pPr>
            <a:endParaRPr lang="en-GB" sz="2000" i="1" dirty="0"/>
          </a:p>
          <a:p>
            <a:pPr marL="0" indent="0">
              <a:buNone/>
            </a:pPr>
            <a:r>
              <a:rPr lang="en-GB" sz="2000" i="1" dirty="0" smtClean="0"/>
              <a:t>‘the doctor I encountered was awful – he was hideous – a most vile man and I walked out crying and I just thought, well how dare he tell me what I will and won’t do!’</a:t>
            </a:r>
          </a:p>
          <a:p>
            <a:pPr marL="0" indent="0">
              <a:buNone/>
            </a:pPr>
            <a:endParaRPr lang="en-GB" sz="2000" i="1" dirty="0" smtClean="0"/>
          </a:p>
          <a:p>
            <a:pPr marL="0" indent="0">
              <a:buNone/>
            </a:pPr>
            <a:r>
              <a:rPr lang="en-GB" sz="2000" i="1" dirty="0" smtClean="0"/>
              <a:t>‘… sometimes I was spoken to like I was a piece of crap on the floor… and I felt like… well you’re telling me things here that I know…’</a:t>
            </a:r>
            <a:endParaRPr lang="en-GB" sz="2000" i="1" dirty="0"/>
          </a:p>
        </p:txBody>
      </p:sp>
      <p:sp>
        <p:nvSpPr>
          <p:cNvPr id="4" name="Slide Number Placeholder 3"/>
          <p:cNvSpPr>
            <a:spLocks noGrp="1"/>
          </p:cNvSpPr>
          <p:nvPr>
            <p:ph type="sldNum" sz="quarter" idx="11"/>
          </p:nvPr>
        </p:nvSpPr>
        <p:spPr/>
        <p:txBody>
          <a:bodyPr/>
          <a:lstStyle/>
          <a:p>
            <a:fld id="{066661DD-3005-499C-8B5C-1B327C019DD2}" type="slidenum">
              <a:rPr lang="en-GB" altLang="en-US" smtClean="0"/>
              <a:pPr/>
              <a:t>7</a:t>
            </a:fld>
            <a:endParaRPr lang="en-GB" altLang="en-US"/>
          </a:p>
        </p:txBody>
      </p:sp>
    </p:spTree>
    <p:extLst>
      <p:ext uri="{BB962C8B-B14F-4D97-AF65-F5344CB8AC3E}">
        <p14:creationId xmlns:p14="http://schemas.microsoft.com/office/powerpoint/2010/main" val="3009064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Pre-conception care is …</a:t>
            </a:r>
            <a:endParaRPr lang="en-GB" dirty="0"/>
          </a:p>
        </p:txBody>
      </p:sp>
      <p:sp>
        <p:nvSpPr>
          <p:cNvPr id="3" name="Content Placeholder 2"/>
          <p:cNvSpPr>
            <a:spLocks noGrp="1"/>
          </p:cNvSpPr>
          <p:nvPr>
            <p:ph sz="half" idx="1"/>
          </p:nvPr>
        </p:nvSpPr>
        <p:spPr>
          <a:xfrm>
            <a:off x="395288" y="2733675"/>
            <a:ext cx="4629150" cy="3785842"/>
          </a:xfrm>
        </p:spPr>
        <p:txBody>
          <a:bodyPr/>
          <a:lstStyle/>
          <a:p>
            <a:r>
              <a:rPr lang="en-GB" dirty="0"/>
              <a:t>d</a:t>
            </a:r>
            <a:r>
              <a:rPr lang="en-GB" dirty="0" smtClean="0"/>
              <a:t>elivered in integrated multi-disciplinary teams</a:t>
            </a:r>
          </a:p>
          <a:p>
            <a:r>
              <a:rPr lang="en-GB" dirty="0" smtClean="0"/>
              <a:t>Often seen by women as judgemental</a:t>
            </a:r>
          </a:p>
          <a:p>
            <a:r>
              <a:rPr lang="en-GB" dirty="0" smtClean="0"/>
              <a:t>Experienced as infantilising</a:t>
            </a:r>
          </a:p>
          <a:p>
            <a:r>
              <a:rPr lang="en-GB" dirty="0" smtClean="0"/>
              <a:t>Experienced as disempowering</a:t>
            </a:r>
            <a:endParaRPr lang="en-GB"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93036" y="2733675"/>
            <a:ext cx="3596753" cy="3711252"/>
          </a:xfrm>
        </p:spPr>
      </p:pic>
      <p:sp>
        <p:nvSpPr>
          <p:cNvPr id="5" name="Slide Number Placeholder 4"/>
          <p:cNvSpPr>
            <a:spLocks noGrp="1"/>
          </p:cNvSpPr>
          <p:nvPr>
            <p:ph type="sldNum" sz="quarter" idx="11"/>
          </p:nvPr>
        </p:nvSpPr>
        <p:spPr/>
        <p:txBody>
          <a:bodyPr/>
          <a:lstStyle/>
          <a:p>
            <a:fld id="{A416E0D4-29F1-485F-BEA6-5F619A678778}" type="slidenum">
              <a:rPr lang="en-GB" altLang="en-US" smtClean="0"/>
              <a:pPr/>
              <a:t>8</a:t>
            </a:fld>
            <a:endParaRPr lang="en-GB" altLang="en-US"/>
          </a:p>
        </p:txBody>
      </p:sp>
      <p:sp>
        <p:nvSpPr>
          <p:cNvPr id="7" name="TextBox 6"/>
          <p:cNvSpPr txBox="1"/>
          <p:nvPr/>
        </p:nvSpPr>
        <p:spPr>
          <a:xfrm>
            <a:off x="4005883" y="6948983"/>
            <a:ext cx="5400600" cy="400110"/>
          </a:xfrm>
          <a:prstGeom prst="rect">
            <a:avLst/>
          </a:prstGeom>
          <a:noFill/>
        </p:spPr>
        <p:txBody>
          <a:bodyPr wrap="square" rtlCol="0">
            <a:spAutoFit/>
          </a:bodyPr>
          <a:lstStyle/>
          <a:p>
            <a:pPr algn="r"/>
            <a:r>
              <a:rPr lang="en-GB" sz="1000" i="1" dirty="0" smtClean="0">
                <a:solidFill>
                  <a:schemeClr val="bg2"/>
                </a:solidFill>
              </a:rPr>
              <a:t>Pregnant Woman.</a:t>
            </a:r>
            <a:r>
              <a:rPr lang="en-GB" sz="1000" dirty="0" smtClean="0">
                <a:solidFill>
                  <a:schemeClr val="bg2"/>
                </a:solidFill>
              </a:rPr>
              <a:t> Photography. </a:t>
            </a:r>
            <a:r>
              <a:rPr lang="en-GB" sz="1000" i="1" dirty="0" err="1" smtClean="0">
                <a:solidFill>
                  <a:schemeClr val="bg2"/>
                </a:solidFill>
              </a:rPr>
              <a:t>Encyclopædia</a:t>
            </a:r>
            <a:r>
              <a:rPr lang="en-GB" sz="1000" i="1" dirty="0" smtClean="0">
                <a:solidFill>
                  <a:schemeClr val="bg2"/>
                </a:solidFill>
              </a:rPr>
              <a:t> Britannica </a:t>
            </a:r>
            <a:r>
              <a:rPr lang="en-GB" sz="1000" i="1" dirty="0" err="1" smtClean="0">
                <a:solidFill>
                  <a:schemeClr val="bg2"/>
                </a:solidFill>
              </a:rPr>
              <a:t>ImageQuest</a:t>
            </a:r>
            <a:r>
              <a:rPr lang="en-GB" sz="1000" i="1" dirty="0" smtClean="0">
                <a:solidFill>
                  <a:schemeClr val="bg2"/>
                </a:solidFill>
              </a:rPr>
              <a:t>.</a:t>
            </a:r>
            <a:r>
              <a:rPr lang="en-GB" sz="1000" dirty="0" smtClean="0">
                <a:solidFill>
                  <a:schemeClr val="bg2"/>
                </a:solidFill>
              </a:rPr>
              <a:t> Web. 30 May 2014. </a:t>
            </a:r>
            <a:r>
              <a:rPr lang="en-GB" sz="1000" dirty="0" smtClean="0">
                <a:solidFill>
                  <a:schemeClr val="bg2"/>
                </a:solidFill>
                <a:hlinkClick r:id="" action="ppaction://hlinkfile"/>
              </a:rPr>
              <a:t>http://quest.eb.com.libezproxy.open.ac.uk/images/132_1277891</a:t>
            </a:r>
            <a:endParaRPr lang="en-GB" sz="1000" dirty="0">
              <a:solidFill>
                <a:schemeClr val="bg2"/>
              </a:solidFill>
            </a:endParaRPr>
          </a:p>
        </p:txBody>
      </p:sp>
    </p:spTree>
    <p:extLst>
      <p:ext uri="{BB962C8B-B14F-4D97-AF65-F5344CB8AC3E}">
        <p14:creationId xmlns:p14="http://schemas.microsoft.com/office/powerpoint/2010/main" val="882182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increased role for midwives?</a:t>
            </a:r>
            <a:endParaRPr lang="en-GB" dirty="0"/>
          </a:p>
        </p:txBody>
      </p:sp>
      <p:sp>
        <p:nvSpPr>
          <p:cNvPr id="3" name="Content Placeholder 2"/>
          <p:cNvSpPr>
            <a:spLocks noGrp="1"/>
          </p:cNvSpPr>
          <p:nvPr>
            <p:ph sz="half" idx="1"/>
          </p:nvPr>
        </p:nvSpPr>
        <p:spPr>
          <a:xfrm>
            <a:off x="395288" y="2733675"/>
            <a:ext cx="4629150" cy="3613487"/>
          </a:xfrm>
        </p:spPr>
        <p:txBody>
          <a:bodyPr/>
          <a:lstStyle/>
          <a:p>
            <a:pPr marL="0" indent="0">
              <a:buNone/>
            </a:pPr>
            <a:r>
              <a:rPr lang="en-GB" b="1" dirty="0" smtClean="0"/>
              <a:t>Focusing on…</a:t>
            </a:r>
          </a:p>
          <a:p>
            <a:pPr marL="0" indent="0">
              <a:buNone/>
            </a:pPr>
            <a:endParaRPr lang="en-GB" dirty="0" smtClean="0"/>
          </a:p>
          <a:p>
            <a:r>
              <a:rPr lang="en-GB" dirty="0" smtClean="0"/>
              <a:t>Women</a:t>
            </a:r>
          </a:p>
          <a:p>
            <a:r>
              <a:rPr lang="en-GB" dirty="0" smtClean="0"/>
              <a:t>normalcy</a:t>
            </a:r>
          </a:p>
          <a:p>
            <a:r>
              <a:rPr lang="en-GB" dirty="0" smtClean="0"/>
              <a:t>being pregnant</a:t>
            </a:r>
          </a:p>
          <a:p>
            <a:r>
              <a:rPr lang="en-GB" dirty="0"/>
              <a:t>m</a:t>
            </a:r>
            <a:r>
              <a:rPr lang="en-GB" dirty="0" smtClean="0"/>
              <a:t>idwifery led care.</a:t>
            </a:r>
          </a:p>
          <a:p>
            <a:endParaRPr lang="en-GB" dirty="0"/>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310139" y="2733674"/>
            <a:ext cx="2755171" cy="3855269"/>
          </a:xfrm>
        </p:spPr>
      </p:pic>
      <p:sp>
        <p:nvSpPr>
          <p:cNvPr id="5" name="Slide Number Placeholder 4"/>
          <p:cNvSpPr>
            <a:spLocks noGrp="1"/>
          </p:cNvSpPr>
          <p:nvPr>
            <p:ph type="sldNum" sz="quarter" idx="11"/>
          </p:nvPr>
        </p:nvSpPr>
        <p:spPr/>
        <p:txBody>
          <a:bodyPr/>
          <a:lstStyle/>
          <a:p>
            <a:fld id="{A416E0D4-29F1-485F-BEA6-5F619A678778}" type="slidenum">
              <a:rPr lang="en-GB" altLang="en-US" smtClean="0"/>
              <a:pPr/>
              <a:t>9</a:t>
            </a:fld>
            <a:endParaRPr lang="en-GB" altLang="en-US"/>
          </a:p>
        </p:txBody>
      </p:sp>
      <p:sp>
        <p:nvSpPr>
          <p:cNvPr id="7" name="TextBox 6"/>
          <p:cNvSpPr txBox="1"/>
          <p:nvPr/>
        </p:nvSpPr>
        <p:spPr>
          <a:xfrm>
            <a:off x="3213795" y="6804967"/>
            <a:ext cx="5976664" cy="400110"/>
          </a:xfrm>
          <a:prstGeom prst="rect">
            <a:avLst/>
          </a:prstGeom>
          <a:noFill/>
        </p:spPr>
        <p:txBody>
          <a:bodyPr wrap="square" rtlCol="0">
            <a:spAutoFit/>
          </a:bodyPr>
          <a:lstStyle/>
          <a:p>
            <a:pPr algn="r"/>
            <a:r>
              <a:rPr lang="en-GB" sz="1000" i="1" dirty="0" smtClean="0">
                <a:solidFill>
                  <a:schemeClr val="bg2"/>
                </a:solidFill>
              </a:rPr>
              <a:t>Foetal Monitoring.</a:t>
            </a:r>
            <a:r>
              <a:rPr lang="en-GB" sz="1000" dirty="0" smtClean="0">
                <a:solidFill>
                  <a:schemeClr val="bg2"/>
                </a:solidFill>
              </a:rPr>
              <a:t> Photography. </a:t>
            </a:r>
            <a:r>
              <a:rPr lang="en-GB" sz="1000" i="1" dirty="0" err="1" smtClean="0">
                <a:solidFill>
                  <a:schemeClr val="bg2"/>
                </a:solidFill>
              </a:rPr>
              <a:t>Encyclopædia</a:t>
            </a:r>
            <a:r>
              <a:rPr lang="en-GB" sz="1000" i="1" dirty="0" smtClean="0">
                <a:solidFill>
                  <a:schemeClr val="bg2"/>
                </a:solidFill>
              </a:rPr>
              <a:t> Britannica </a:t>
            </a:r>
            <a:r>
              <a:rPr lang="en-GB" sz="1000" i="1" dirty="0" err="1" smtClean="0">
                <a:solidFill>
                  <a:schemeClr val="bg2"/>
                </a:solidFill>
              </a:rPr>
              <a:t>ImageQuest</a:t>
            </a:r>
            <a:r>
              <a:rPr lang="en-GB" sz="1000" i="1" dirty="0" smtClean="0">
                <a:solidFill>
                  <a:schemeClr val="bg2"/>
                </a:solidFill>
              </a:rPr>
              <a:t>.</a:t>
            </a:r>
            <a:r>
              <a:rPr lang="en-GB" sz="1000" dirty="0" smtClean="0">
                <a:solidFill>
                  <a:schemeClr val="bg2"/>
                </a:solidFill>
              </a:rPr>
              <a:t> Web. 30 May 2014. </a:t>
            </a:r>
            <a:r>
              <a:rPr lang="en-GB" sz="1000" dirty="0" smtClean="0">
                <a:solidFill>
                  <a:schemeClr val="bg2"/>
                </a:solidFill>
                <a:hlinkClick r:id="" action="ppaction://hlinkfile"/>
              </a:rPr>
              <a:t>http://quest.eb.com.libezproxy.open.ac.uk/images/132_1281161</a:t>
            </a:r>
            <a:endParaRPr lang="en-GB" sz="1000" dirty="0">
              <a:solidFill>
                <a:schemeClr val="bg2"/>
              </a:solidFill>
            </a:endParaRPr>
          </a:p>
        </p:txBody>
      </p:sp>
    </p:spTree>
    <p:extLst>
      <p:ext uri="{BB962C8B-B14F-4D97-AF65-F5344CB8AC3E}">
        <p14:creationId xmlns:p14="http://schemas.microsoft.com/office/powerpoint/2010/main" val="1309468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U PowerPoint">
  <a:themeElements>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lnDef>
  </a:objectDefaults>
  <a:extraClrSchemeLst>
    <a:extraClrScheme>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0">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1">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vider">
  <a:themeElements>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lnDef>
  </a:objectDefaults>
  <a:extraClrSchemeLst>
    <a:extraClrScheme>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 PowerPoint</Template>
  <TotalTime>1413</TotalTime>
  <Words>1342</Words>
  <Application>Microsoft Office PowerPoint</Application>
  <PresentationFormat>Custom</PresentationFormat>
  <Paragraphs>141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OU PowerPoint</vt:lpstr>
      <vt:lpstr>Divider</vt:lpstr>
      <vt:lpstr>Pre-conception care for women with diabetes:  (Re)considering the role of midwives</vt:lpstr>
      <vt:lpstr>Why is pre-conception care important?</vt:lpstr>
      <vt:lpstr>Critiques of pre-conception care</vt:lpstr>
      <vt:lpstr>The state of pre-conception care</vt:lpstr>
      <vt:lpstr>The pregnancy paradox</vt:lpstr>
      <vt:lpstr>What women have said… about the pregnancy paradox</vt:lpstr>
      <vt:lpstr>What women have said… about experiences of care</vt:lpstr>
      <vt:lpstr>Pre-conception care is …</vt:lpstr>
      <vt:lpstr>An increased role for midwives?</vt:lpstr>
      <vt:lpstr>References</vt:lpstr>
      <vt:lpstr>Thank you!  Dr Sarah Earle Senior Lecturer &amp; Associate Dean for Research Faculty of Health &amp; Social Care The Open University Walton Hall Milton Keynes MK7 6AA United Kingdom</vt:lpstr>
    </vt:vector>
  </TitlesOfParts>
  <Company>The Open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Pre-conception care for women with diabetes:  (Re)considering the role of midwives</dc:title>
  <dc:creator>Sarah Earle</dc:creator>
  <cp:lastModifiedBy>Sarah Earle</cp:lastModifiedBy>
  <cp:revision>22</cp:revision>
  <dcterms:created xsi:type="dcterms:W3CDTF">2014-05-29T13:41:26Z</dcterms:created>
  <dcterms:modified xsi:type="dcterms:W3CDTF">2014-06-02T15:11:47Z</dcterms:modified>
</cp:coreProperties>
</file>